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2"/>
  </p:notesMasterIdLst>
  <p:handoutMasterIdLst>
    <p:handoutMasterId r:id="rId23"/>
  </p:handoutMasterIdLst>
  <p:sldIdLst>
    <p:sldId id="257" r:id="rId4"/>
    <p:sldId id="304" r:id="rId5"/>
    <p:sldId id="302" r:id="rId6"/>
    <p:sldId id="303" r:id="rId7"/>
    <p:sldId id="282" r:id="rId8"/>
    <p:sldId id="294" r:id="rId9"/>
    <p:sldId id="295" r:id="rId10"/>
    <p:sldId id="297" r:id="rId11"/>
    <p:sldId id="293" r:id="rId12"/>
    <p:sldId id="296" r:id="rId13"/>
    <p:sldId id="299" r:id="rId14"/>
    <p:sldId id="300" r:id="rId15"/>
    <p:sldId id="301" r:id="rId16"/>
    <p:sldId id="272" r:id="rId17"/>
    <p:sldId id="279" r:id="rId18"/>
    <p:sldId id="280" r:id="rId19"/>
    <p:sldId id="298" r:id="rId20"/>
    <p:sldId id="281" r:id="rId21"/>
  </p:sldIdLst>
  <p:sldSz cx="9144000" cy="6858000" type="screen4x3"/>
  <p:notesSz cx="6794500" cy="9906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013"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8645" y="0"/>
            <a:ext cx="2944283" cy="495300"/>
          </a:xfrm>
          <a:prstGeom prst="rect">
            <a:avLst/>
          </a:prstGeom>
        </p:spPr>
        <p:txBody>
          <a:bodyPr vert="horz" lIns="91440" tIns="45720" rIns="91440" bIns="45720" rtlCol="0"/>
          <a:lstStyle>
            <a:lvl1pPr algn="r">
              <a:defRPr sz="1200"/>
            </a:lvl1pPr>
          </a:lstStyle>
          <a:p>
            <a:fld id="{407E9D52-E41D-4016-BCDD-E1459F8ED964}" type="datetimeFigureOut">
              <a:rPr lang="fr-FR" smtClean="0"/>
              <a:t>23/12/2014</a:t>
            </a:fld>
            <a:endParaRPr lang="fr-FR"/>
          </a:p>
        </p:txBody>
      </p:sp>
      <p:sp>
        <p:nvSpPr>
          <p:cNvPr id="4" name="Espace réservé du pied de page 3"/>
          <p:cNvSpPr>
            <a:spLocks noGrp="1"/>
          </p:cNvSpPr>
          <p:nvPr>
            <p:ph type="ftr" sz="quarter" idx="2"/>
          </p:nvPr>
        </p:nvSpPr>
        <p:spPr>
          <a:xfrm>
            <a:off x="0" y="9408981"/>
            <a:ext cx="2944283" cy="4953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8645" y="9408981"/>
            <a:ext cx="2944283" cy="495300"/>
          </a:xfrm>
          <a:prstGeom prst="rect">
            <a:avLst/>
          </a:prstGeom>
        </p:spPr>
        <p:txBody>
          <a:bodyPr vert="horz" lIns="91440" tIns="45720" rIns="91440" bIns="45720" rtlCol="0" anchor="b"/>
          <a:lstStyle>
            <a:lvl1pPr algn="r">
              <a:defRPr sz="1200"/>
            </a:lvl1pPr>
          </a:lstStyle>
          <a:p>
            <a:fld id="{1F7464CE-ECE9-4279-8EAC-162DAA4B2A39}" type="slidenum">
              <a:rPr lang="fr-FR" smtClean="0"/>
              <a:t>‹N°›</a:t>
            </a:fld>
            <a:endParaRPr lang="fr-FR"/>
          </a:p>
        </p:txBody>
      </p:sp>
    </p:spTree>
    <p:extLst>
      <p:ext uri="{BB962C8B-B14F-4D97-AF65-F5344CB8AC3E}">
        <p14:creationId xmlns:p14="http://schemas.microsoft.com/office/powerpoint/2010/main" val="1674851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C3E84898-2A67-42F5-B422-87D104974BB6}" type="datetimeFigureOut">
              <a:rPr lang="fr-FR" smtClean="0"/>
              <a:t>23/12/2014</a:t>
            </a:fld>
            <a:endParaRPr lang="fr-FR"/>
          </a:p>
        </p:txBody>
      </p:sp>
      <p:sp>
        <p:nvSpPr>
          <p:cNvPr id="4" name="Espace réservé de l'image des diapositives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BE1B7633-43B8-4C9D-A060-863CFF13C962}" type="slidenum">
              <a:rPr lang="fr-FR" smtClean="0"/>
              <a:t>‹N°›</a:t>
            </a:fld>
            <a:endParaRPr lang="fr-FR"/>
          </a:p>
        </p:txBody>
      </p:sp>
    </p:spTree>
    <p:extLst>
      <p:ext uri="{BB962C8B-B14F-4D97-AF65-F5344CB8AC3E}">
        <p14:creationId xmlns:p14="http://schemas.microsoft.com/office/powerpoint/2010/main" val="272708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90436618-A646-4DBA-BA14-8E68014D279F}" type="datetimeFigureOut">
              <a:rPr lang="fr-FR" smtClean="0"/>
              <a:t>23/12/2014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196594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0436618-A646-4DBA-BA14-8E68014D279F}" type="datetimeFigureOut">
              <a:rPr lang="fr-FR" smtClean="0"/>
              <a:t>23/12/2014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308585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0436618-A646-4DBA-BA14-8E68014D279F}" type="datetimeFigureOut">
              <a:rPr lang="fr-FR" smtClean="0"/>
              <a:t>23/12/2014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2221414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3128BB24-BD38-4264-80C3-BE3B67E7B4EB}" type="datetimeFigureOut">
              <a:rPr lang="fr-FR">
                <a:solidFill>
                  <a:prstClr val="black">
                    <a:tint val="75000"/>
                  </a:prstClr>
                </a:solidFill>
              </a:rPr>
              <a:pPr>
                <a:defRPr/>
              </a:pPr>
              <a:t>23/12/2014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DBDD68F-AE6A-4E35-8FAF-3D85AB0A6A17}"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10735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D90A3C6-FDEA-4DB3-86B6-BEBE79A82C3A}" type="datetimeFigureOut">
              <a:rPr lang="fr-FR">
                <a:solidFill>
                  <a:prstClr val="black">
                    <a:tint val="75000"/>
                  </a:prstClr>
                </a:solidFill>
              </a:rPr>
              <a:pPr>
                <a:defRPr/>
              </a:pPr>
              <a:t>23/12/2014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01D93A5-2B13-4B6D-A442-AA311CFA60D0}"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025490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D9EEF5E-FD18-418D-A7B8-9D0B95043FF6}" type="datetimeFigureOut">
              <a:rPr lang="fr-FR">
                <a:solidFill>
                  <a:prstClr val="black">
                    <a:tint val="75000"/>
                  </a:prstClr>
                </a:solidFill>
              </a:rPr>
              <a:pPr>
                <a:defRPr/>
              </a:pPr>
              <a:t>23/12/2014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19C235EE-2CC1-4BCB-9B4F-B08D5FAAB4E1}"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291424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21336013-FA8E-447D-8B42-5D9AA8BE8057}" type="datetimeFigureOut">
              <a:rPr lang="fr-FR">
                <a:solidFill>
                  <a:prstClr val="black">
                    <a:tint val="75000"/>
                  </a:prstClr>
                </a:solidFill>
              </a:rPr>
              <a:pPr>
                <a:defRPr/>
              </a:pPr>
              <a:t>23/12/2014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36B1DEED-DFD9-443C-A70D-55A13A8FC4C0}"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61814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4D4CBE5F-5976-402D-A767-70E398C6A768}" type="datetimeFigureOut">
              <a:rPr lang="fr-FR">
                <a:solidFill>
                  <a:prstClr val="black">
                    <a:tint val="75000"/>
                  </a:prstClr>
                </a:solidFill>
              </a:rPr>
              <a:pPr>
                <a:defRPr/>
              </a:pPr>
              <a:t>23/12/2014</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83582B18-9450-4F1F-839F-79D5AF532042}"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435656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F4AAAB98-704F-4AD9-9DAD-A0441DEB9708}" type="datetimeFigureOut">
              <a:rPr lang="fr-FR">
                <a:solidFill>
                  <a:prstClr val="black">
                    <a:tint val="75000"/>
                  </a:prstClr>
                </a:solidFill>
              </a:rPr>
              <a:pPr>
                <a:defRPr/>
              </a:pPr>
              <a:t>23/12/2014</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98503C89-1183-48BD-9895-D437C7E34A6C}"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4144950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A9455285-922A-489C-81C7-ECA3631FE1F6}" type="datetimeFigureOut">
              <a:rPr lang="fr-FR">
                <a:solidFill>
                  <a:prstClr val="black">
                    <a:tint val="75000"/>
                  </a:prstClr>
                </a:solidFill>
              </a:rPr>
              <a:pPr>
                <a:defRPr/>
              </a:pPr>
              <a:t>23/12/2014</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34422C18-F399-4700-9EF1-99183992D846}"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273467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6A222CD4-E786-445F-BC5C-B96EC44C292F}" type="datetimeFigureOut">
              <a:rPr lang="fr-FR">
                <a:solidFill>
                  <a:prstClr val="black">
                    <a:tint val="75000"/>
                  </a:prstClr>
                </a:solidFill>
              </a:rPr>
              <a:pPr>
                <a:defRPr/>
              </a:pPr>
              <a:t>23/12/2014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2BD4045F-8005-4A35-8FEA-C84E029C963D}"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88479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0436618-A646-4DBA-BA14-8E68014D279F}" type="datetimeFigureOut">
              <a:rPr lang="fr-FR" smtClean="0"/>
              <a:t>23/12/2014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3360731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762A7A7-54BB-47CE-BB91-DFFDA7293D32}" type="datetimeFigureOut">
              <a:rPr lang="fr-FR">
                <a:solidFill>
                  <a:prstClr val="black">
                    <a:tint val="75000"/>
                  </a:prstClr>
                </a:solidFill>
              </a:rPr>
              <a:pPr>
                <a:defRPr/>
              </a:pPr>
              <a:t>23/12/2014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97E19A52-3BE9-4648-BAF6-A80DEA6B22B8}"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147258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A40F425-3D9A-4C53-AA06-328DC66ED938}" type="datetimeFigureOut">
              <a:rPr lang="fr-FR">
                <a:solidFill>
                  <a:prstClr val="black">
                    <a:tint val="75000"/>
                  </a:prstClr>
                </a:solidFill>
              </a:rPr>
              <a:pPr>
                <a:defRPr/>
              </a:pPr>
              <a:t>23/12/2014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0F60227-383A-4475-9FE7-156A4C00FB00}"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311279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D21DD078-0CD5-4460-8783-27BC94878FA2}" type="datetimeFigureOut">
              <a:rPr lang="fr-FR">
                <a:solidFill>
                  <a:prstClr val="black">
                    <a:tint val="75000"/>
                  </a:prstClr>
                </a:solidFill>
              </a:rPr>
              <a:pPr>
                <a:defRPr/>
              </a:pPr>
              <a:t>23/12/2014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E30CFFD-E4AB-4C77-9992-68ABC14A2039}"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3684141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3128BB24-BD38-4264-80C3-BE3B67E7B4EB}" type="datetimeFigureOut">
              <a:rPr lang="fr-FR">
                <a:solidFill>
                  <a:prstClr val="black">
                    <a:tint val="75000"/>
                  </a:prstClr>
                </a:solidFill>
              </a:rPr>
              <a:pPr>
                <a:defRPr/>
              </a:pPr>
              <a:t>23/12/2014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DBDD68F-AE6A-4E35-8FAF-3D85AB0A6A17}"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31136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D90A3C6-FDEA-4DB3-86B6-BEBE79A82C3A}" type="datetimeFigureOut">
              <a:rPr lang="fr-FR">
                <a:solidFill>
                  <a:prstClr val="black">
                    <a:tint val="75000"/>
                  </a:prstClr>
                </a:solidFill>
              </a:rPr>
              <a:pPr>
                <a:defRPr/>
              </a:pPr>
              <a:t>23/12/2014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01D93A5-2B13-4B6D-A442-AA311CFA60D0}"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280010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D9EEF5E-FD18-418D-A7B8-9D0B95043FF6}" type="datetimeFigureOut">
              <a:rPr lang="fr-FR">
                <a:solidFill>
                  <a:prstClr val="black">
                    <a:tint val="75000"/>
                  </a:prstClr>
                </a:solidFill>
              </a:rPr>
              <a:pPr>
                <a:defRPr/>
              </a:pPr>
              <a:t>23/12/2014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19C235EE-2CC1-4BCB-9B4F-B08D5FAAB4E1}"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3858587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21336013-FA8E-447D-8B42-5D9AA8BE8057}" type="datetimeFigureOut">
              <a:rPr lang="fr-FR">
                <a:solidFill>
                  <a:prstClr val="black">
                    <a:tint val="75000"/>
                  </a:prstClr>
                </a:solidFill>
              </a:rPr>
              <a:pPr>
                <a:defRPr/>
              </a:pPr>
              <a:t>23/12/2014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36B1DEED-DFD9-443C-A70D-55A13A8FC4C0}"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231044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4D4CBE5F-5976-402D-A767-70E398C6A768}" type="datetimeFigureOut">
              <a:rPr lang="fr-FR">
                <a:solidFill>
                  <a:prstClr val="black">
                    <a:tint val="75000"/>
                  </a:prstClr>
                </a:solidFill>
              </a:rPr>
              <a:pPr>
                <a:defRPr/>
              </a:pPr>
              <a:t>23/12/2014</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83582B18-9450-4F1F-839F-79D5AF532042}"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457436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F4AAAB98-704F-4AD9-9DAD-A0441DEB9708}" type="datetimeFigureOut">
              <a:rPr lang="fr-FR">
                <a:solidFill>
                  <a:prstClr val="black">
                    <a:tint val="75000"/>
                  </a:prstClr>
                </a:solidFill>
              </a:rPr>
              <a:pPr>
                <a:defRPr/>
              </a:pPr>
              <a:t>23/12/2014</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98503C89-1183-48BD-9895-D437C7E34A6C}"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3787786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A9455285-922A-489C-81C7-ECA3631FE1F6}" type="datetimeFigureOut">
              <a:rPr lang="fr-FR">
                <a:solidFill>
                  <a:prstClr val="black">
                    <a:tint val="75000"/>
                  </a:prstClr>
                </a:solidFill>
              </a:rPr>
              <a:pPr>
                <a:defRPr/>
              </a:pPr>
              <a:t>23/12/2014</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34422C18-F399-4700-9EF1-99183992D846}"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715080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0436618-A646-4DBA-BA14-8E68014D279F}" type="datetimeFigureOut">
              <a:rPr lang="fr-FR" smtClean="0"/>
              <a:t>23/12/2014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1416565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6A222CD4-E786-445F-BC5C-B96EC44C292F}" type="datetimeFigureOut">
              <a:rPr lang="fr-FR">
                <a:solidFill>
                  <a:prstClr val="black">
                    <a:tint val="75000"/>
                  </a:prstClr>
                </a:solidFill>
              </a:rPr>
              <a:pPr>
                <a:defRPr/>
              </a:pPr>
              <a:t>23/12/2014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2BD4045F-8005-4A35-8FEA-C84E029C963D}"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429268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762A7A7-54BB-47CE-BB91-DFFDA7293D32}" type="datetimeFigureOut">
              <a:rPr lang="fr-FR">
                <a:solidFill>
                  <a:prstClr val="black">
                    <a:tint val="75000"/>
                  </a:prstClr>
                </a:solidFill>
              </a:rPr>
              <a:pPr>
                <a:defRPr/>
              </a:pPr>
              <a:t>23/12/2014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97E19A52-3BE9-4648-BAF6-A80DEA6B22B8}"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4174154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A40F425-3D9A-4C53-AA06-328DC66ED938}" type="datetimeFigureOut">
              <a:rPr lang="fr-FR">
                <a:solidFill>
                  <a:prstClr val="black">
                    <a:tint val="75000"/>
                  </a:prstClr>
                </a:solidFill>
              </a:rPr>
              <a:pPr>
                <a:defRPr/>
              </a:pPr>
              <a:t>23/12/2014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0F60227-383A-4475-9FE7-156A4C00FB00}"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766745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D21DD078-0CD5-4460-8783-27BC94878FA2}" type="datetimeFigureOut">
              <a:rPr lang="fr-FR">
                <a:solidFill>
                  <a:prstClr val="black">
                    <a:tint val="75000"/>
                  </a:prstClr>
                </a:solidFill>
              </a:rPr>
              <a:pPr>
                <a:defRPr/>
              </a:pPr>
              <a:t>23/12/2014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E30CFFD-E4AB-4C77-9992-68ABC14A2039}"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326199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0436618-A646-4DBA-BA14-8E68014D279F}" type="datetimeFigureOut">
              <a:rPr lang="fr-FR" smtClean="0"/>
              <a:t>23/12/2014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1978686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0436618-A646-4DBA-BA14-8E68014D279F}" type="datetimeFigureOut">
              <a:rPr lang="fr-FR" smtClean="0"/>
              <a:t>23/12/2014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759414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0436618-A646-4DBA-BA14-8E68014D279F}" type="datetimeFigureOut">
              <a:rPr lang="fr-FR" smtClean="0"/>
              <a:t>23/12/2014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2933807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0436618-A646-4DBA-BA14-8E68014D279F}" type="datetimeFigureOut">
              <a:rPr lang="fr-FR" smtClean="0"/>
              <a:t>23/12/2014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484803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0436618-A646-4DBA-BA14-8E68014D279F}" type="datetimeFigureOut">
              <a:rPr lang="fr-FR" smtClean="0"/>
              <a:t>23/12/2014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56791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0436618-A646-4DBA-BA14-8E68014D279F}" type="datetimeFigureOut">
              <a:rPr lang="fr-FR" smtClean="0"/>
              <a:t>23/12/2014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AD4886-2D98-4AEB-BDB9-4E358136D2B5}" type="slidenum">
              <a:rPr lang="fr-FR" smtClean="0"/>
              <a:t>‹N°›</a:t>
            </a:fld>
            <a:endParaRPr lang="fr-FR"/>
          </a:p>
        </p:txBody>
      </p:sp>
    </p:spTree>
    <p:extLst>
      <p:ext uri="{BB962C8B-B14F-4D97-AF65-F5344CB8AC3E}">
        <p14:creationId xmlns:p14="http://schemas.microsoft.com/office/powerpoint/2010/main" val="68155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36618-A646-4DBA-BA14-8E68014D279F}" type="datetimeFigureOut">
              <a:rPr lang="fr-FR" smtClean="0"/>
              <a:t>23/12/2014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AD4886-2D98-4AEB-BDB9-4E358136D2B5}" type="slidenum">
              <a:rPr lang="fr-FR" smtClean="0"/>
              <a:t>‹N°›</a:t>
            </a:fld>
            <a:endParaRPr lang="fr-FR"/>
          </a:p>
        </p:txBody>
      </p:sp>
    </p:spTree>
    <p:extLst>
      <p:ext uri="{BB962C8B-B14F-4D97-AF65-F5344CB8AC3E}">
        <p14:creationId xmlns:p14="http://schemas.microsoft.com/office/powerpoint/2010/main" val="157567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6CFCD2B-A4D0-44C5-8EC2-2A5880625F5D}" type="datetimeFigureOut">
              <a:rPr lang="fr-FR">
                <a:solidFill>
                  <a:prstClr val="black">
                    <a:tint val="75000"/>
                  </a:prstClr>
                </a:solidFill>
              </a:rPr>
              <a:pPr>
                <a:defRPr/>
              </a:pPr>
              <a:t>23/12/2014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BA57403-A4A8-4E3F-A142-41FA7977E8E1}"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653821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6CFCD2B-A4D0-44C5-8EC2-2A5880625F5D}" type="datetimeFigureOut">
              <a:rPr lang="fr-FR">
                <a:solidFill>
                  <a:prstClr val="black">
                    <a:tint val="75000"/>
                  </a:prstClr>
                </a:solidFill>
              </a:rPr>
              <a:pPr>
                <a:defRPr/>
              </a:pPr>
              <a:t>23/12/2014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BA57403-A4A8-4E3F-A142-41FA7977E8E1}"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8232749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481704" y="116632"/>
            <a:ext cx="6122744" cy="2088232"/>
          </a:xfrm>
        </p:spPr>
        <p:txBody>
          <a:bodyPr rtlCol="0">
            <a:normAutofit fontScale="90000"/>
          </a:bodyPr>
          <a:lstStyle/>
          <a:p>
            <a:pPr fontAlgn="auto">
              <a:spcAft>
                <a:spcPts val="0"/>
              </a:spcAft>
              <a:defRPr/>
            </a:pPr>
            <a:r>
              <a:rPr lang="fr-FR" b="1" dirty="0" smtClean="0">
                <a:effectLst>
                  <a:outerShdw blurRad="38100" dist="38100" dir="2700000" algn="tl">
                    <a:srgbClr val="000000">
                      <a:alpha val="43137"/>
                    </a:srgbClr>
                  </a:outerShdw>
                </a:effectLst>
                <a:latin typeface="Calibri" pitchFamily="34" charset="0"/>
                <a:cs typeface="Arial" pitchFamily="34" charset="0"/>
              </a:rPr>
              <a:t>SPEAL, projet région Centre juillet 2013-juin 2016</a:t>
            </a:r>
            <a:br>
              <a:rPr lang="fr-FR" b="1" dirty="0" smtClean="0">
                <a:effectLst>
                  <a:outerShdw blurRad="38100" dist="38100" dir="2700000" algn="tl">
                    <a:srgbClr val="000000">
                      <a:alpha val="43137"/>
                    </a:srgbClr>
                  </a:outerShdw>
                </a:effectLst>
                <a:latin typeface="Calibri" pitchFamily="34" charset="0"/>
                <a:cs typeface="Arial" pitchFamily="34" charset="0"/>
              </a:rPr>
            </a:br>
            <a:endParaRPr lang="fr-FR" sz="3100" b="1" dirty="0">
              <a:effectLst>
                <a:outerShdw blurRad="38100" dist="38100" dir="2700000" algn="tl">
                  <a:srgbClr val="000000">
                    <a:alpha val="43137"/>
                  </a:srgbClr>
                </a:outerShdw>
              </a:effectLst>
              <a:latin typeface="Calibri" pitchFamily="34" charset="0"/>
              <a:cs typeface="Arial" pitchFamily="34" charset="0"/>
            </a:endParaRPr>
          </a:p>
        </p:txBody>
      </p:sp>
      <p:sp>
        <p:nvSpPr>
          <p:cNvPr id="5" name="ZoneTexte 4"/>
          <p:cNvSpPr txBox="1"/>
          <p:nvPr/>
        </p:nvSpPr>
        <p:spPr>
          <a:xfrm>
            <a:off x="251520" y="5579949"/>
            <a:ext cx="5760640" cy="400110"/>
          </a:xfrm>
          <a:prstGeom prst="rect">
            <a:avLst/>
          </a:prstGeom>
          <a:noFill/>
        </p:spPr>
        <p:txBody>
          <a:bodyPr wrap="square">
            <a:spAutoFit/>
          </a:bodyPr>
          <a:lstStyle/>
          <a:p>
            <a:pPr>
              <a:defRPr/>
            </a:pPr>
            <a:r>
              <a:rPr lang="fr-FR" sz="2000"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Frédérique </a:t>
            </a:r>
            <a:r>
              <a:rPr lang="fr-FR" sz="2000"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Santi</a:t>
            </a:r>
            <a:endParaRPr lang="fr-FR" sz="2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339" name="Rectangle 53"/>
          <p:cNvSpPr>
            <a:spLocks noChangeArrowheads="1"/>
          </p:cNvSpPr>
          <p:nvPr/>
        </p:nvSpPr>
        <p:spPr bwMode="auto">
          <a:xfrm>
            <a:off x="0" y="6065838"/>
            <a:ext cx="9144000" cy="819150"/>
          </a:xfrm>
          <a:prstGeom prst="rect">
            <a:avLst/>
          </a:prstGeom>
          <a:solidFill>
            <a:schemeClr val="accent3">
              <a:lumMod val="75000"/>
            </a:schemeClr>
          </a:solidFill>
          <a:ln>
            <a:noFill/>
          </a:ln>
          <a:extLst/>
        </p:spPr>
        <p:txBody>
          <a:bodyPr wrap="none" anchor="ctr"/>
          <a:lstStyle/>
          <a:p>
            <a:pPr fontAlgn="base">
              <a:spcBef>
                <a:spcPct val="0"/>
              </a:spcBef>
              <a:spcAft>
                <a:spcPct val="0"/>
              </a:spcAft>
            </a:pPr>
            <a:endParaRPr lang="en-US" dirty="0">
              <a:solidFill>
                <a:prstClr val="black"/>
              </a:solidFill>
            </a:endParaRPr>
          </a:p>
        </p:txBody>
      </p:sp>
      <p:sp>
        <p:nvSpPr>
          <p:cNvPr id="14342" name="Text Box 7"/>
          <p:cNvSpPr txBox="1">
            <a:spLocks noChangeArrowheads="1"/>
          </p:cNvSpPr>
          <p:nvPr/>
        </p:nvSpPr>
        <p:spPr bwMode="auto">
          <a:xfrm>
            <a:off x="107504" y="6165304"/>
            <a:ext cx="40324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UR </a:t>
            </a:r>
            <a:r>
              <a:rPr lang="en-US"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0588 Centre Val de Loire</a:t>
            </a:r>
          </a:p>
          <a:p>
            <a:pPr fontAlgn="base">
              <a:spcBef>
                <a:spcPct val="0"/>
              </a:spcBef>
              <a:spcAft>
                <a:spcPct val="0"/>
              </a:spcAft>
            </a:pPr>
            <a:endParaRPr lang="en-US" dirty="0">
              <a:solidFill>
                <a:prstClr val="white"/>
              </a:solidFill>
              <a:effectLst>
                <a:outerShdw blurRad="38100" dist="38100" dir="2700000" algn="tl">
                  <a:srgbClr val="000000">
                    <a:alpha val="43137"/>
                  </a:srgbClr>
                </a:outerShdw>
              </a:effectLst>
              <a:latin typeface="Arial" charset="0"/>
            </a:endParaRP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304" y="6111424"/>
            <a:ext cx="1727952" cy="715539"/>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1982" y="6093296"/>
            <a:ext cx="1562306"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E:\Frederique\Doc-INRA\Travail\Projets\SPEAL\logo speal 300-fon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6809" y="6165304"/>
            <a:ext cx="2069287" cy="62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346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35496" y="44624"/>
            <a:ext cx="9001000" cy="1800200"/>
          </a:xfrm>
          <a:prstGeom prst="rect">
            <a:avLst/>
          </a:prstGeom>
          <a:ln w="9525">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fr-FR" sz="3500" b="1" dirty="0" smtClean="0">
                <a:solidFill>
                  <a:schemeClr val="accent3">
                    <a:lumMod val="40000"/>
                    <a:lumOff val="60000"/>
                  </a:schemeClr>
                </a:solidFill>
              </a:rPr>
              <a:t>Sélections intensives en pépinières </a:t>
            </a:r>
          </a:p>
          <a:p>
            <a:pPr marL="0" indent="0" algn="ctr">
              <a:buNone/>
              <a:defRPr/>
            </a:pPr>
            <a:r>
              <a:rPr lang="fr-FR" sz="3500" b="1" i="1" dirty="0">
                <a:solidFill>
                  <a:srgbClr val="00B050"/>
                </a:solidFill>
              </a:rPr>
              <a:t>En </a:t>
            </a:r>
            <a:r>
              <a:rPr lang="fr-FR" sz="3500" b="1" i="1" dirty="0" smtClean="0">
                <a:solidFill>
                  <a:srgbClr val="00B050"/>
                </a:solidFill>
              </a:rPr>
              <a:t>pratique pour SPEAL</a:t>
            </a:r>
            <a:endParaRPr lang="fr-FR" sz="1300" b="1" dirty="0" smtClean="0">
              <a:solidFill>
                <a:prstClr val="black"/>
              </a:solidFill>
            </a:endParaRPr>
          </a:p>
        </p:txBody>
      </p:sp>
      <p:sp>
        <p:nvSpPr>
          <p:cNvPr id="2" name="Rectangle 3"/>
          <p:cNvSpPr>
            <a:spLocks noGrp="1" noChangeArrowheads="1"/>
          </p:cNvSpPr>
          <p:nvPr>
            <p:ph type="body" idx="4294967295"/>
          </p:nvPr>
        </p:nvSpPr>
        <p:spPr bwMode="auto">
          <a:xfrm>
            <a:off x="323528" y="2204864"/>
            <a:ext cx="8496944" cy="4176464"/>
          </a:xfrm>
          <a:prstGeom prst="rect">
            <a:avLst/>
          </a:prstGeom>
          <a:solidFill>
            <a:schemeClr val="bg1"/>
          </a:solidFill>
          <a:ln w="9525">
            <a:noFill/>
            <a:miter lim="800000"/>
            <a:headEnd/>
            <a:tailEnd/>
          </a:ln>
          <a:effectLst/>
          <a:extLst/>
        </p:spPr>
        <p:txBody>
          <a:bodyPr vert="horz" wrap="square" lIns="91440" tIns="45720" rIns="91440" bIns="45720" numCol="1" anchor="t" anchorCtr="0" compatLnSpc="1">
            <a:prstTxWarp prst="textNoShape">
              <a:avLst/>
            </a:prstTxWarp>
          </a:bodyPr>
          <a:lstStyle/>
          <a:p>
            <a:pPr>
              <a:buFont typeface="Wingdings" panose="05000000000000000000" pitchFamily="2" charset="2"/>
              <a:buChar char="ü"/>
            </a:pPr>
            <a:r>
              <a:rPr lang="fr-FR" altLang="fr-FR" sz="2400" dirty="0">
                <a:latin typeface="Arial" pitchFamily="34" charset="0"/>
              </a:rPr>
              <a:t>Automnes </a:t>
            </a:r>
            <a:r>
              <a:rPr lang="fr-FR" altLang="fr-FR" sz="2400" dirty="0" smtClean="0">
                <a:latin typeface="Arial" pitchFamily="34" charset="0"/>
              </a:rPr>
              <a:t>2013 – 2014 - </a:t>
            </a:r>
            <a:r>
              <a:rPr lang="fr-FR" altLang="fr-FR" sz="2400" dirty="0">
                <a:latin typeface="Arial" pitchFamily="34" charset="0"/>
              </a:rPr>
              <a:t>2015 sélections dans les planches des pépiniéristes volontaires</a:t>
            </a:r>
          </a:p>
          <a:p>
            <a:pPr>
              <a:buFont typeface="Wingdings" panose="05000000000000000000" pitchFamily="2" charset="2"/>
              <a:buChar char="ü"/>
            </a:pPr>
            <a:r>
              <a:rPr kumimoji="0" lang="fr-FR" altLang="fr-FR" sz="2400" b="0" i="0" u="none" strike="noStrike" cap="none" normalizeH="0" dirty="0" smtClean="0">
                <a:ln>
                  <a:noFill/>
                </a:ln>
                <a:solidFill>
                  <a:schemeClr val="tx1"/>
                </a:solidFill>
                <a:effectLst/>
                <a:latin typeface="Arial" pitchFamily="34" charset="0"/>
              </a:rPr>
              <a:t>2014 </a:t>
            </a:r>
            <a:r>
              <a:rPr kumimoji="0" lang="fr-FR" altLang="fr-FR" sz="2400" b="0" i="0" u="none" strike="noStrike" cap="none" normalizeH="0" baseline="0" dirty="0" smtClean="0">
                <a:ln>
                  <a:noFill/>
                </a:ln>
                <a:solidFill>
                  <a:schemeClr val="tx1"/>
                </a:solidFill>
                <a:effectLst/>
                <a:latin typeface="Arial" pitchFamily="34" charset="0"/>
              </a:rPr>
              <a:t>Concertations entre pépiniéristes </a:t>
            </a:r>
            <a:r>
              <a:rPr kumimoji="0" lang="fr-FR" altLang="fr-FR" sz="2400" b="0" i="0" u="none" strike="noStrike" cap="none" normalizeH="0" baseline="0" dirty="0" smtClean="0">
                <a:ln>
                  <a:noFill/>
                </a:ln>
                <a:solidFill>
                  <a:schemeClr val="tx1"/>
                </a:solidFill>
                <a:effectLst/>
                <a:latin typeface="Arial" pitchFamily="34" charset="0"/>
                <a:sym typeface="Wingdings" panose="05000000000000000000" pitchFamily="2" charset="2"/>
              </a:rPr>
              <a:t> décisions</a:t>
            </a:r>
          </a:p>
          <a:p>
            <a:pPr>
              <a:buFont typeface="Wingdings" panose="05000000000000000000" pitchFamily="2" charset="2"/>
              <a:buChar char="ü"/>
            </a:pPr>
            <a:r>
              <a:rPr kumimoji="0" lang="fr-FR" altLang="fr-FR" sz="2400" b="0" i="0" u="none" strike="noStrike" cap="none" normalizeH="0" dirty="0" smtClean="0">
                <a:ln>
                  <a:noFill/>
                </a:ln>
                <a:solidFill>
                  <a:schemeClr val="tx1"/>
                </a:solidFill>
                <a:effectLst/>
                <a:latin typeface="Arial" pitchFamily="34" charset="0"/>
              </a:rPr>
              <a:t>2014 Présentation des résultats au CTPS « arbres forestiers » </a:t>
            </a:r>
            <a:r>
              <a:rPr kumimoji="0" lang="fr-FR" altLang="fr-FR" sz="2400" b="0" i="0" u="none" strike="noStrike" cap="none" normalizeH="0" dirty="0" smtClean="0">
                <a:ln>
                  <a:noFill/>
                </a:ln>
                <a:solidFill>
                  <a:schemeClr val="tx1"/>
                </a:solidFill>
                <a:effectLst/>
                <a:latin typeface="Arial" pitchFamily="34" charset="0"/>
                <a:sym typeface="Wingdings" panose="05000000000000000000" pitchFamily="2" charset="2"/>
              </a:rPr>
              <a:t> éventuelles </a:t>
            </a:r>
            <a:r>
              <a:rPr kumimoji="0" lang="fr-FR" altLang="fr-FR" sz="2400" b="0" i="0" u="none" strike="noStrike" cap="none" normalizeH="0" dirty="0" smtClean="0">
                <a:ln>
                  <a:noFill/>
                </a:ln>
                <a:solidFill>
                  <a:schemeClr val="tx1"/>
                </a:solidFill>
                <a:effectLst/>
                <a:latin typeface="Arial" pitchFamily="34" charset="0"/>
              </a:rPr>
              <a:t>modifications, validations</a:t>
            </a:r>
          </a:p>
          <a:p>
            <a:pPr>
              <a:buFont typeface="Wingdings" panose="05000000000000000000" pitchFamily="2" charset="2"/>
              <a:buChar char="ü"/>
            </a:pPr>
            <a:r>
              <a:rPr lang="fr-FR" altLang="fr-FR" sz="2400" baseline="0" dirty="0" smtClean="0">
                <a:latin typeface="Arial" pitchFamily="34" charset="0"/>
              </a:rPr>
              <a:t>Plantations des futurs vergers à graines aux</a:t>
            </a:r>
            <a:r>
              <a:rPr lang="fr-FR" altLang="fr-FR" sz="2400" dirty="0" smtClean="0">
                <a:latin typeface="Arial" pitchFamily="34" charset="0"/>
              </a:rPr>
              <a:t> printemps</a:t>
            </a:r>
            <a:r>
              <a:rPr lang="fr-FR" altLang="fr-FR" sz="2400" baseline="0" dirty="0" smtClean="0">
                <a:latin typeface="Arial" pitchFamily="34" charset="0"/>
              </a:rPr>
              <a:t> 2014, 2015, 2016 par tranches successives</a:t>
            </a:r>
          </a:p>
          <a:p>
            <a:pPr>
              <a:buFont typeface="Wingdings" panose="05000000000000000000" pitchFamily="2" charset="2"/>
              <a:buChar char="ü"/>
            </a:pPr>
            <a:r>
              <a:rPr lang="fr-FR" altLang="fr-FR" sz="2400" dirty="0">
                <a:latin typeface="Arial" pitchFamily="34" charset="0"/>
                <a:sym typeface="Wingdings" panose="05000000000000000000" pitchFamily="2" charset="2"/>
              </a:rPr>
              <a:t>Traçabilité pour permettre les sélections / évaluations </a:t>
            </a:r>
            <a:r>
              <a:rPr lang="fr-FR" altLang="fr-FR" sz="2400" dirty="0" smtClean="0">
                <a:latin typeface="Arial" pitchFamily="34" charset="0"/>
                <a:sym typeface="Wingdings" panose="05000000000000000000" pitchFamily="2" charset="2"/>
              </a:rPr>
              <a:t>futures</a:t>
            </a:r>
            <a:endParaRPr lang="fr-FR" altLang="fr-FR" sz="2400" baseline="0" dirty="0" smtClean="0">
              <a:latin typeface="Arial" pitchFamily="34" charset="0"/>
            </a:endParaRPr>
          </a:p>
          <a:p>
            <a:pPr>
              <a:buFont typeface="Wingdings" panose="05000000000000000000" pitchFamily="2" charset="2"/>
              <a:buChar char="ü"/>
            </a:pPr>
            <a:r>
              <a:rPr kumimoji="0" lang="fr-FR" altLang="fr-FR" sz="2400" b="0" i="0" u="none" strike="noStrike" cap="none" normalizeH="0" dirty="0" smtClean="0">
                <a:ln>
                  <a:noFill/>
                </a:ln>
                <a:solidFill>
                  <a:schemeClr val="tx1"/>
                </a:solidFill>
                <a:effectLst/>
                <a:latin typeface="Arial" pitchFamily="34" charset="0"/>
              </a:rPr>
              <a:t>Evaluations méthodologiques, publications</a:t>
            </a:r>
            <a:endParaRPr kumimoji="0" lang="fr-FR" altLang="fr-FR" sz="24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075720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santi\Desktop\a ranger\Bauchery\P10603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96"/>
            <a:ext cx="10287744" cy="685849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339752" y="5589240"/>
            <a:ext cx="5032019" cy="461665"/>
          </a:xfrm>
          <a:prstGeom prst="rect">
            <a:avLst/>
          </a:prstGeom>
          <a:noFill/>
        </p:spPr>
        <p:txBody>
          <a:bodyPr wrap="none" rtlCol="0">
            <a:spAutoFit/>
          </a:bodyPr>
          <a:lstStyle/>
          <a:p>
            <a:r>
              <a:rPr lang="fr-FR" sz="2400" dirty="0" smtClean="0">
                <a:solidFill>
                  <a:schemeClr val="bg1"/>
                </a:solidFill>
              </a:rPr>
              <a:t>Pépinière </a:t>
            </a:r>
            <a:r>
              <a:rPr lang="fr-FR" sz="2400" dirty="0" err="1" smtClean="0">
                <a:solidFill>
                  <a:schemeClr val="bg1"/>
                </a:solidFill>
              </a:rPr>
              <a:t>Bauchery</a:t>
            </a:r>
            <a:r>
              <a:rPr lang="fr-FR" sz="2400" dirty="0" smtClean="0">
                <a:solidFill>
                  <a:schemeClr val="bg1"/>
                </a:solidFill>
              </a:rPr>
              <a:t>, érables sycomores</a:t>
            </a:r>
            <a:endParaRPr lang="fr-FR" sz="2400" dirty="0">
              <a:solidFill>
                <a:schemeClr val="bg1"/>
              </a:solidFill>
            </a:endParaRPr>
          </a:p>
        </p:txBody>
      </p:sp>
      <p:pic>
        <p:nvPicPr>
          <p:cNvPr id="4099" name="Picture 3" descr="C:\Users\fsanti\Desktop\a ranger\Bauchery\P10603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824"/>
            <a:ext cx="10267764" cy="684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santi\Desktop\a ranger\Bauchery\P106042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6000"/>
                    </a14:imgEffect>
                  </a14:imgLayer>
                </a14:imgProps>
              </a:ex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339752" y="5589240"/>
            <a:ext cx="3991157" cy="461665"/>
          </a:xfrm>
          <a:prstGeom prst="rect">
            <a:avLst/>
          </a:prstGeom>
          <a:noFill/>
        </p:spPr>
        <p:txBody>
          <a:bodyPr wrap="none" rtlCol="0">
            <a:spAutoFit/>
          </a:bodyPr>
          <a:lstStyle/>
          <a:p>
            <a:r>
              <a:rPr lang="fr-FR" sz="2400" dirty="0" smtClean="0">
                <a:solidFill>
                  <a:schemeClr val="bg1"/>
                </a:solidFill>
              </a:rPr>
              <a:t>Pépinière </a:t>
            </a:r>
            <a:r>
              <a:rPr lang="fr-FR" sz="2400" dirty="0" err="1" smtClean="0">
                <a:solidFill>
                  <a:schemeClr val="bg1"/>
                </a:solidFill>
              </a:rPr>
              <a:t>Bauchery</a:t>
            </a:r>
            <a:r>
              <a:rPr lang="fr-FR" sz="2400" dirty="0" smtClean="0">
                <a:solidFill>
                  <a:schemeClr val="bg1"/>
                </a:solidFill>
              </a:rPr>
              <a:t>, pommiers</a:t>
            </a:r>
            <a:endParaRPr lang="fr-FR" sz="2400" dirty="0">
              <a:solidFill>
                <a:schemeClr val="bg1"/>
              </a:solidFill>
            </a:endParaRPr>
          </a:p>
        </p:txBody>
      </p:sp>
    </p:spTree>
    <p:extLst>
      <p:ext uri="{BB962C8B-B14F-4D97-AF65-F5344CB8AC3E}">
        <p14:creationId xmlns:p14="http://schemas.microsoft.com/office/powerpoint/2010/main" val="1016126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santi\Desktop\a ranger\Bauchery\P106043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3192" y="548680"/>
            <a:ext cx="3818674" cy="461665"/>
          </a:xfrm>
          <a:prstGeom prst="rect">
            <a:avLst/>
          </a:prstGeom>
          <a:noFill/>
        </p:spPr>
        <p:txBody>
          <a:bodyPr wrap="none" rtlCol="0">
            <a:spAutoFit/>
          </a:bodyPr>
          <a:lstStyle/>
          <a:p>
            <a:r>
              <a:rPr lang="fr-FR" sz="2400" dirty="0" smtClean="0">
                <a:solidFill>
                  <a:schemeClr val="bg1"/>
                </a:solidFill>
              </a:rPr>
              <a:t>Pépinière </a:t>
            </a:r>
            <a:r>
              <a:rPr lang="fr-FR" sz="2400" dirty="0" err="1" smtClean="0">
                <a:solidFill>
                  <a:schemeClr val="bg1"/>
                </a:solidFill>
              </a:rPr>
              <a:t>Bauchery</a:t>
            </a:r>
            <a:r>
              <a:rPr lang="fr-FR" sz="2400" dirty="0" smtClean="0">
                <a:solidFill>
                  <a:schemeClr val="bg1"/>
                </a:solidFill>
              </a:rPr>
              <a:t>, </a:t>
            </a:r>
            <a:r>
              <a:rPr lang="fr-FR" sz="2400" dirty="0">
                <a:solidFill>
                  <a:schemeClr val="bg1"/>
                </a:solidFill>
              </a:rPr>
              <a:t>c</a:t>
            </a:r>
            <a:r>
              <a:rPr lang="fr-FR" sz="2400" dirty="0" smtClean="0">
                <a:solidFill>
                  <a:schemeClr val="bg1"/>
                </a:solidFill>
              </a:rPr>
              <a:t>ormiers</a:t>
            </a:r>
            <a:endParaRPr lang="fr-FR" sz="2400" dirty="0">
              <a:solidFill>
                <a:schemeClr val="bg1"/>
              </a:solidFill>
            </a:endParaRPr>
          </a:p>
        </p:txBody>
      </p:sp>
    </p:spTree>
    <p:extLst>
      <p:ext uri="{BB962C8B-B14F-4D97-AF65-F5344CB8AC3E}">
        <p14:creationId xmlns:p14="http://schemas.microsoft.com/office/powerpoint/2010/main" val="3580468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251520" y="404664"/>
            <a:ext cx="8712968" cy="5688632"/>
          </a:xfrm>
        </p:spPr>
        <p:txBody>
          <a:bodyPr>
            <a:normAutofit lnSpcReduction="10000"/>
          </a:bodyPr>
          <a:lstStyle/>
          <a:p>
            <a:pPr marL="457200" lvl="1" indent="0">
              <a:buNone/>
            </a:pPr>
            <a:endParaRPr lang="fr-FR" dirty="0" smtClean="0"/>
          </a:p>
          <a:p>
            <a:pPr marL="0" indent="0" algn="ctr">
              <a:buNone/>
            </a:pPr>
            <a:r>
              <a:rPr lang="fr-FR" b="1" dirty="0" smtClean="0">
                <a:solidFill>
                  <a:srgbClr val="00B050"/>
                </a:solidFill>
              </a:rPr>
              <a:t>Mise en place de témoins récurrents en plantations agroforestières et forestières</a:t>
            </a:r>
          </a:p>
          <a:p>
            <a:pPr marL="0" indent="0" algn="ctr">
              <a:buNone/>
            </a:pPr>
            <a:endParaRPr lang="fr-FR" dirty="0"/>
          </a:p>
          <a:p>
            <a:pPr lvl="1" algn="just">
              <a:buFont typeface="Wingdings" panose="05000000000000000000" pitchFamily="2" charset="2"/>
              <a:buChar char="ü"/>
            </a:pPr>
            <a:r>
              <a:rPr lang="fr-FR" dirty="0" smtClean="0"/>
              <a:t>Le témoin récurrent sert </a:t>
            </a:r>
            <a:r>
              <a:rPr lang="fr-FR" dirty="0"/>
              <a:t>de référence pour évaluer par comparaison les performances des arbres que l’on place à </a:t>
            </a:r>
            <a:r>
              <a:rPr lang="fr-FR" dirty="0" smtClean="0"/>
              <a:t>proximité</a:t>
            </a:r>
          </a:p>
          <a:p>
            <a:pPr lvl="3" algn="just">
              <a:buFont typeface="Wingdings" panose="05000000000000000000" pitchFamily="2" charset="2"/>
              <a:buChar char="ü"/>
            </a:pPr>
            <a:endParaRPr lang="fr-FR" sz="1100" dirty="0"/>
          </a:p>
          <a:p>
            <a:pPr lvl="1" algn="just">
              <a:buFont typeface="Wingdings" panose="05000000000000000000" pitchFamily="2" charset="2"/>
              <a:buChar char="ü"/>
            </a:pPr>
            <a:r>
              <a:rPr lang="fr-FR" dirty="0"/>
              <a:t>Stable génétiquement, donc multiplié par voie végétative, pour  contrôler  les  variations  spatiales  des  conditions  </a:t>
            </a:r>
            <a:r>
              <a:rPr lang="fr-FR" dirty="0" smtClean="0"/>
              <a:t>pédoclimatiques</a:t>
            </a:r>
          </a:p>
          <a:p>
            <a:pPr lvl="3" algn="just">
              <a:buFont typeface="Wingdings" panose="05000000000000000000" pitchFamily="2" charset="2"/>
              <a:buChar char="ü"/>
            </a:pPr>
            <a:endParaRPr lang="fr-FR" sz="1100" dirty="0"/>
          </a:p>
          <a:p>
            <a:pPr lvl="1" algn="just">
              <a:buFont typeface="Wingdings" panose="05000000000000000000" pitchFamily="2" charset="2"/>
              <a:buChar char="ü"/>
            </a:pPr>
            <a:r>
              <a:rPr lang="fr-FR" dirty="0"/>
              <a:t>La récurrence permet de </a:t>
            </a:r>
            <a:r>
              <a:rPr lang="fr-FR" dirty="0" smtClean="0"/>
              <a:t>faire les </a:t>
            </a:r>
            <a:r>
              <a:rPr lang="fr-FR" dirty="0"/>
              <a:t>comparaisons sur le site et entre les </a:t>
            </a:r>
            <a:r>
              <a:rPr lang="fr-FR" dirty="0" smtClean="0"/>
              <a:t>sites</a:t>
            </a:r>
            <a:endParaRPr lang="fr-FR" dirty="0"/>
          </a:p>
        </p:txBody>
      </p:sp>
    </p:spTree>
    <p:extLst>
      <p:ext uri="{BB962C8B-B14F-4D97-AF65-F5344CB8AC3E}">
        <p14:creationId xmlns:p14="http://schemas.microsoft.com/office/powerpoint/2010/main" val="582955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32856"/>
            <a:ext cx="9019441"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contenu 4"/>
          <p:cNvSpPr>
            <a:spLocks noGrp="1"/>
          </p:cNvSpPr>
          <p:nvPr>
            <p:ph idx="1"/>
          </p:nvPr>
        </p:nvSpPr>
        <p:spPr>
          <a:xfrm>
            <a:off x="251519" y="-27384"/>
            <a:ext cx="8767922" cy="2088232"/>
          </a:xfrm>
        </p:spPr>
        <p:txBody>
          <a:bodyPr>
            <a:normAutofit lnSpcReduction="10000"/>
          </a:bodyPr>
          <a:lstStyle/>
          <a:p>
            <a:pPr marL="0" indent="0" algn="ctr">
              <a:buNone/>
            </a:pPr>
            <a:r>
              <a:rPr lang="fr-FR" b="1" dirty="0" smtClean="0">
                <a:solidFill>
                  <a:schemeClr val="accent3">
                    <a:lumMod val="40000"/>
                    <a:lumOff val="60000"/>
                  </a:schemeClr>
                </a:solidFill>
              </a:rPr>
              <a:t>Mise en place de témoins récurrents en plantations agroforestières et forestières</a:t>
            </a:r>
          </a:p>
          <a:p>
            <a:pPr marL="0" lvl="0" indent="0" algn="ctr">
              <a:buNone/>
            </a:pPr>
            <a:r>
              <a:rPr lang="fr-FR" altLang="fr-FR" b="1" i="1" dirty="0">
                <a:solidFill>
                  <a:srgbClr val="00B050"/>
                </a:solidFill>
              </a:rPr>
              <a:t>Exemple : 1 élément testé par ligne </a:t>
            </a:r>
            <a:endParaRPr lang="fr-FR" altLang="fr-FR" b="1" i="1" dirty="0" smtClean="0">
              <a:solidFill>
                <a:srgbClr val="00B050"/>
              </a:solidFill>
            </a:endParaRPr>
          </a:p>
          <a:p>
            <a:pPr marL="0" lvl="0" indent="0" algn="ctr">
              <a:buNone/>
            </a:pPr>
            <a:r>
              <a:rPr lang="fr-FR" altLang="fr-FR" b="1" i="1" dirty="0" smtClean="0">
                <a:solidFill>
                  <a:srgbClr val="00B050"/>
                </a:solidFill>
              </a:rPr>
              <a:t>(</a:t>
            </a:r>
            <a:r>
              <a:rPr lang="fr-FR" altLang="fr-FR" b="1" i="1" dirty="0">
                <a:solidFill>
                  <a:srgbClr val="00B050"/>
                </a:solidFill>
              </a:rPr>
              <a:t>pas de relevé d’étiquettes)</a:t>
            </a:r>
          </a:p>
          <a:p>
            <a:pPr marL="0" indent="0" algn="ctr">
              <a:buNone/>
            </a:pPr>
            <a:endParaRPr lang="fr-FR" b="1" dirty="0" smtClean="0">
              <a:solidFill>
                <a:schemeClr val="accent3">
                  <a:lumMod val="40000"/>
                  <a:lumOff val="60000"/>
                </a:schemeClr>
              </a:solidFill>
            </a:endParaRPr>
          </a:p>
        </p:txBody>
      </p:sp>
    </p:spTree>
    <p:extLst>
      <p:ext uri="{BB962C8B-B14F-4D97-AF65-F5344CB8AC3E}">
        <p14:creationId xmlns:p14="http://schemas.microsoft.com/office/powerpoint/2010/main" val="3607375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060848"/>
            <a:ext cx="9000836"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contenu 4"/>
          <p:cNvSpPr>
            <a:spLocks noGrp="1"/>
          </p:cNvSpPr>
          <p:nvPr>
            <p:ph idx="1"/>
          </p:nvPr>
        </p:nvSpPr>
        <p:spPr>
          <a:xfrm>
            <a:off x="251520" y="-27384"/>
            <a:ext cx="8712968" cy="2016224"/>
          </a:xfrm>
        </p:spPr>
        <p:txBody>
          <a:bodyPr>
            <a:normAutofit fontScale="92500"/>
          </a:bodyPr>
          <a:lstStyle/>
          <a:p>
            <a:pPr marL="0" indent="0" algn="ctr">
              <a:buNone/>
            </a:pPr>
            <a:r>
              <a:rPr lang="fr-FR" b="1" dirty="0" smtClean="0">
                <a:solidFill>
                  <a:schemeClr val="accent3">
                    <a:lumMod val="40000"/>
                    <a:lumOff val="60000"/>
                  </a:schemeClr>
                </a:solidFill>
              </a:rPr>
              <a:t>Mise en place de témoins récurrents en plantations agroforestières et forestières</a:t>
            </a:r>
          </a:p>
          <a:p>
            <a:pPr marL="0" indent="0" algn="ctr">
              <a:buNone/>
            </a:pPr>
            <a:r>
              <a:rPr lang="fr-FR" b="1" i="1" dirty="0">
                <a:solidFill>
                  <a:srgbClr val="00B050"/>
                </a:solidFill>
              </a:rPr>
              <a:t>Si les conditions </a:t>
            </a:r>
            <a:r>
              <a:rPr lang="fr-FR" b="1" i="1" dirty="0" err="1">
                <a:solidFill>
                  <a:srgbClr val="00B050"/>
                </a:solidFill>
              </a:rPr>
              <a:t>pédo-climatiques</a:t>
            </a:r>
            <a:r>
              <a:rPr lang="fr-FR" b="1" i="1" dirty="0">
                <a:solidFill>
                  <a:srgbClr val="00B050"/>
                </a:solidFill>
              </a:rPr>
              <a:t> sont compatibles, une espèce peut servir de témoin aux autres espèces</a:t>
            </a:r>
            <a:endParaRPr lang="fr-FR" b="1" i="1" dirty="0" smtClean="0">
              <a:solidFill>
                <a:srgbClr val="00B050"/>
              </a:solidFill>
            </a:endParaRPr>
          </a:p>
        </p:txBody>
      </p:sp>
    </p:spTree>
    <p:extLst>
      <p:ext uri="{BB962C8B-B14F-4D97-AF65-F5344CB8AC3E}">
        <p14:creationId xmlns:p14="http://schemas.microsoft.com/office/powerpoint/2010/main" val="224129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35496" y="44624"/>
            <a:ext cx="9001000" cy="1800200"/>
          </a:xfrm>
          <a:prstGeom prst="rect">
            <a:avLst/>
          </a:prstGeom>
          <a:ln w="9525">
            <a:noFill/>
          </a:ln>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fr-FR" sz="3600" b="1" dirty="0" smtClean="0">
                <a:solidFill>
                  <a:schemeClr val="accent3">
                    <a:lumMod val="40000"/>
                    <a:lumOff val="60000"/>
                  </a:schemeClr>
                </a:solidFill>
              </a:rPr>
              <a:t>Mise </a:t>
            </a:r>
            <a:r>
              <a:rPr lang="fr-FR" sz="3600" b="1" dirty="0">
                <a:solidFill>
                  <a:schemeClr val="accent3">
                    <a:lumMod val="40000"/>
                    <a:lumOff val="60000"/>
                  </a:schemeClr>
                </a:solidFill>
              </a:rPr>
              <a:t>en place de témoins récurrents en plantations agroforestières et forestières</a:t>
            </a:r>
          </a:p>
          <a:p>
            <a:pPr marL="0" indent="0" algn="ctr">
              <a:buNone/>
              <a:defRPr/>
            </a:pPr>
            <a:r>
              <a:rPr lang="fr-FR" sz="3500" b="1" dirty="0" smtClean="0">
                <a:solidFill>
                  <a:schemeClr val="accent3">
                    <a:lumMod val="40000"/>
                    <a:lumOff val="60000"/>
                  </a:schemeClr>
                </a:solidFill>
              </a:rPr>
              <a:t> </a:t>
            </a:r>
            <a:r>
              <a:rPr lang="fr-FR" sz="3500" b="1" i="1" dirty="0" smtClean="0">
                <a:solidFill>
                  <a:srgbClr val="00B050"/>
                </a:solidFill>
              </a:rPr>
              <a:t>En pratique pour SPEAL</a:t>
            </a:r>
            <a:endParaRPr lang="fr-FR" sz="1300" b="1" dirty="0" smtClean="0">
              <a:solidFill>
                <a:prstClr val="black"/>
              </a:solidFill>
            </a:endParaRPr>
          </a:p>
        </p:txBody>
      </p:sp>
      <p:sp>
        <p:nvSpPr>
          <p:cNvPr id="2" name="Rectangle 3"/>
          <p:cNvSpPr>
            <a:spLocks noGrp="1" noChangeArrowheads="1"/>
          </p:cNvSpPr>
          <p:nvPr>
            <p:ph type="body" idx="4294967295"/>
          </p:nvPr>
        </p:nvSpPr>
        <p:spPr bwMode="auto">
          <a:xfrm>
            <a:off x="287524" y="2276872"/>
            <a:ext cx="8460940" cy="3600400"/>
          </a:xfrm>
          <a:prstGeom prst="rect">
            <a:avLst/>
          </a:prstGeom>
          <a:solidFill>
            <a:schemeClr val="bg1"/>
          </a:solidFill>
          <a:ln w="9525">
            <a:noFill/>
            <a:miter lim="800000"/>
            <a:headEnd/>
            <a:tailEnd/>
          </a:ln>
          <a:effectLst/>
          <a:extLst/>
        </p:spPr>
        <p:txBody>
          <a:bodyPr vert="horz" wrap="square" lIns="91440" tIns="45720" rIns="91440" bIns="45720" numCol="1" anchor="t" anchorCtr="0" compatLnSpc="1">
            <a:prstTxWarp prst="textNoShape">
              <a:avLst/>
            </a:prstTxWarp>
            <a:noAutofit/>
          </a:bodyPr>
          <a:lstStyle/>
          <a:p>
            <a:pPr>
              <a:buFont typeface="Wingdings" panose="05000000000000000000" pitchFamily="2" charset="2"/>
              <a:buChar char="ü"/>
            </a:pPr>
            <a:r>
              <a:rPr lang="fr-FR" altLang="fr-FR" sz="2400" dirty="0" smtClean="0">
                <a:latin typeface="Arial" pitchFamily="34" charset="0"/>
              </a:rPr>
              <a:t>Sensibilisations et formations à l’agroforesterie 2014 - 2015</a:t>
            </a:r>
          </a:p>
          <a:p>
            <a:pPr>
              <a:buFont typeface="Wingdings" panose="05000000000000000000" pitchFamily="2" charset="2"/>
              <a:buChar char="ü"/>
            </a:pPr>
            <a:r>
              <a:rPr lang="fr-FR" altLang="fr-FR" sz="2400" dirty="0" smtClean="0">
                <a:latin typeface="Arial" pitchFamily="34" charset="0"/>
              </a:rPr>
              <a:t>Mise à disposition de témoins automnes 2014 et 2015</a:t>
            </a:r>
            <a:endParaRPr lang="fr-FR" altLang="fr-FR" sz="2400" dirty="0">
              <a:latin typeface="Arial" pitchFamily="34" charset="0"/>
            </a:endParaRPr>
          </a:p>
          <a:p>
            <a:pPr>
              <a:buFont typeface="Wingdings" panose="05000000000000000000" pitchFamily="2" charset="2"/>
              <a:buChar char="ü"/>
            </a:pPr>
            <a:r>
              <a:rPr kumimoji="0" lang="fr-FR" altLang="fr-FR" sz="2400" b="0" i="0" u="none" strike="noStrike" cap="none" normalizeH="0" baseline="0" dirty="0" smtClean="0">
                <a:ln>
                  <a:noFill/>
                </a:ln>
                <a:solidFill>
                  <a:schemeClr val="tx1"/>
                </a:solidFill>
                <a:effectLst/>
                <a:latin typeface="Arial" pitchFamily="34" charset="0"/>
              </a:rPr>
              <a:t>Mise en place des parcelles agroforestières avec inclusion de témoins chez les </a:t>
            </a:r>
            <a:r>
              <a:rPr lang="fr-FR" altLang="fr-FR" sz="2400" dirty="0">
                <a:latin typeface="Arial" pitchFamily="34" charset="0"/>
              </a:rPr>
              <a:t>a</a:t>
            </a:r>
            <a:r>
              <a:rPr kumimoji="0" lang="fr-FR" altLang="fr-FR" sz="2400" b="0" i="0" u="none" strike="noStrike" cap="none" normalizeH="0" baseline="0" dirty="0" smtClean="0">
                <a:ln>
                  <a:noFill/>
                </a:ln>
                <a:solidFill>
                  <a:schemeClr val="tx1"/>
                </a:solidFill>
                <a:effectLst/>
                <a:latin typeface="Arial" pitchFamily="34" charset="0"/>
              </a:rPr>
              <a:t>griculteurs volontaires et à l’UE PAO</a:t>
            </a:r>
          </a:p>
          <a:p>
            <a:pPr>
              <a:buFont typeface="Wingdings" panose="05000000000000000000" pitchFamily="2" charset="2"/>
              <a:buChar char="ü"/>
            </a:pPr>
            <a:r>
              <a:rPr lang="fr-FR" altLang="fr-FR" sz="2400" dirty="0" smtClean="0">
                <a:latin typeface="Arial" pitchFamily="34" charset="0"/>
                <a:sym typeface="Wingdings" panose="05000000000000000000" pitchFamily="2" charset="2"/>
              </a:rPr>
              <a:t>Traçabilité pour permettre les sélections / évaluations futures</a:t>
            </a:r>
          </a:p>
          <a:p>
            <a:pPr>
              <a:buFont typeface="Wingdings" panose="05000000000000000000" pitchFamily="2" charset="2"/>
              <a:buChar char="ü"/>
            </a:pPr>
            <a:r>
              <a:rPr kumimoji="0" lang="fr-FR" altLang="fr-FR" sz="2400" b="0" i="0" u="none" strike="noStrike" cap="none" normalizeH="0" dirty="0" smtClean="0">
                <a:ln>
                  <a:noFill/>
                </a:ln>
                <a:solidFill>
                  <a:schemeClr val="tx1"/>
                </a:solidFill>
                <a:effectLst/>
                <a:latin typeface="Arial" pitchFamily="34" charset="0"/>
              </a:rPr>
              <a:t>Evaluations, publications</a:t>
            </a:r>
            <a:endParaRPr kumimoji="0" lang="fr-FR" altLang="fr-FR" sz="24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6540570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E:\Jonathan\Mes Documents\Plantation Gascuel\P1010006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238" cy="6858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059832" y="5589240"/>
            <a:ext cx="5012591" cy="646331"/>
          </a:xfrm>
          <a:prstGeom prst="rect">
            <a:avLst/>
          </a:prstGeom>
          <a:noFill/>
        </p:spPr>
        <p:txBody>
          <a:bodyPr wrap="none" rtlCol="0">
            <a:spAutoFit/>
          </a:bodyPr>
          <a:lstStyle/>
          <a:p>
            <a:r>
              <a:rPr lang="fr-FR" sz="3600" dirty="0" smtClean="0">
                <a:solidFill>
                  <a:schemeClr val="bg1"/>
                </a:solidFill>
              </a:rPr>
              <a:t>Merci de votre attention !</a:t>
            </a:r>
            <a:endParaRPr lang="fr-FR" sz="3600" dirty="0">
              <a:solidFill>
                <a:schemeClr val="bg1"/>
              </a:solidFill>
            </a:endParaRPr>
          </a:p>
        </p:txBody>
      </p:sp>
    </p:spTree>
    <p:extLst>
      <p:ext uri="{BB962C8B-B14F-4D97-AF65-F5344CB8AC3E}">
        <p14:creationId xmlns:p14="http://schemas.microsoft.com/office/powerpoint/2010/main" val="83706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9"/>
          <p:cNvSpPr txBox="1">
            <a:spLocks/>
          </p:cNvSpPr>
          <p:nvPr/>
        </p:nvSpPr>
        <p:spPr bwMode="auto">
          <a:xfrm>
            <a:off x="4283763" y="620688"/>
            <a:ext cx="4752733"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9099" indent="0" algn="ctr">
              <a:lnSpc>
                <a:spcPct val="150000"/>
              </a:lnSpc>
              <a:spcAft>
                <a:spcPts val="0"/>
              </a:spcAft>
              <a:buNone/>
            </a:pPr>
            <a:r>
              <a:rPr lang="fr-FR" sz="1800" dirty="0" smtClean="0">
                <a:solidFill>
                  <a:srgbClr val="E20026"/>
                </a:solidFill>
                <a:latin typeface="Arial" panose="020B0604020202020204" pitchFamily="34" charset="0"/>
                <a:cs typeface="Arial" panose="020B0604020202020204" pitchFamily="34" charset="0"/>
              </a:rPr>
              <a:t>Autres partenaires</a:t>
            </a:r>
          </a:p>
          <a:p>
            <a:pPr marL="431999" algn="ctr">
              <a:lnSpc>
                <a:spcPct val="150000"/>
              </a:lnSpc>
              <a:spcAft>
                <a:spcPts val="0"/>
              </a:spcAft>
            </a:pPr>
            <a:endParaRPr lang="fr-FR" sz="1800" dirty="0" smtClean="0">
              <a:latin typeface="Arial" panose="020B0604020202020204" pitchFamily="34" charset="0"/>
              <a:cs typeface="Arial" panose="020B0604020202020204" pitchFamily="34" charset="0"/>
            </a:endParaRPr>
          </a:p>
          <a:p>
            <a:pPr marL="89099" indent="0" algn="ctr">
              <a:lnSpc>
                <a:spcPct val="150000"/>
              </a:lnSpc>
              <a:spcAft>
                <a:spcPts val="0"/>
              </a:spcAft>
              <a:buNone/>
            </a:pPr>
            <a:r>
              <a:rPr lang="fr-FR" sz="1800" dirty="0" smtClean="0">
                <a:latin typeface="Arial" panose="020B0604020202020204" pitchFamily="34" charset="0"/>
                <a:cs typeface="Arial" panose="020B0604020202020204" pitchFamily="34" charset="0"/>
              </a:rPr>
              <a:t>ARDEAR du Centre</a:t>
            </a:r>
          </a:p>
          <a:p>
            <a:pPr marL="89099" indent="0" algn="ctr">
              <a:lnSpc>
                <a:spcPct val="150000"/>
              </a:lnSpc>
              <a:spcAft>
                <a:spcPts val="0"/>
              </a:spcAft>
              <a:buNone/>
            </a:pPr>
            <a:r>
              <a:rPr lang="fr-FR" sz="1800" dirty="0" smtClean="0">
                <a:latin typeface="Arial" panose="020B0604020202020204" pitchFamily="34" charset="0"/>
                <a:cs typeface="Arial" panose="020B0604020202020204" pitchFamily="34" charset="0"/>
              </a:rPr>
              <a:t>Réseau </a:t>
            </a:r>
            <a:r>
              <a:rPr lang="fr-FR" sz="1800" dirty="0" err="1" smtClean="0">
                <a:latin typeface="Arial" panose="020B0604020202020204" pitchFamily="34" charset="0"/>
                <a:cs typeface="Arial" panose="020B0604020202020204" pitchFamily="34" charset="0"/>
              </a:rPr>
              <a:t>InPACT</a:t>
            </a:r>
            <a:r>
              <a:rPr lang="fr-FR" sz="1800" dirty="0" smtClean="0">
                <a:latin typeface="Arial" panose="020B0604020202020204" pitchFamily="34" charset="0"/>
                <a:cs typeface="Arial" panose="020B0604020202020204" pitchFamily="34" charset="0"/>
              </a:rPr>
              <a:t> Centre </a:t>
            </a:r>
            <a:r>
              <a:rPr lang="fr-FR" sz="1600" dirty="0" smtClean="0">
                <a:latin typeface="Arial" panose="020B0604020202020204" pitchFamily="34" charset="0"/>
                <a:cs typeface="Arial" panose="020B0604020202020204" pitchFamily="34" charset="0"/>
              </a:rPr>
              <a:t>en particulier </a:t>
            </a:r>
            <a:r>
              <a:rPr lang="fr-FR" sz="1800" dirty="0" err="1" smtClean="0">
                <a:latin typeface="Arial" panose="020B0604020202020204" pitchFamily="34" charset="0"/>
                <a:cs typeface="Arial" panose="020B0604020202020204" pitchFamily="34" charset="0"/>
              </a:rPr>
              <a:t>BioCentre</a:t>
            </a:r>
            <a:endParaRPr lang="fr-FR" sz="1800" dirty="0" smtClean="0">
              <a:latin typeface="Arial" panose="020B0604020202020204" pitchFamily="34" charset="0"/>
              <a:cs typeface="Arial" panose="020B0604020202020204" pitchFamily="34" charset="0"/>
            </a:endParaRPr>
          </a:p>
          <a:p>
            <a:pPr marL="89099" indent="0" algn="ctr">
              <a:lnSpc>
                <a:spcPct val="150000"/>
              </a:lnSpc>
              <a:spcAft>
                <a:spcPts val="0"/>
              </a:spcAft>
              <a:buNone/>
            </a:pPr>
            <a:r>
              <a:rPr lang="fr-FR" sz="1800" dirty="0" smtClean="0">
                <a:latin typeface="Arial" panose="020B0604020202020204" pitchFamily="34" charset="0"/>
                <a:cs typeface="Arial" panose="020B0604020202020204" pitchFamily="34" charset="0"/>
              </a:rPr>
              <a:t>AGROOF</a:t>
            </a:r>
          </a:p>
          <a:p>
            <a:pPr marL="89099" indent="0" algn="ctr">
              <a:lnSpc>
                <a:spcPct val="150000"/>
              </a:lnSpc>
              <a:spcAft>
                <a:spcPts val="0"/>
              </a:spcAft>
              <a:buNone/>
            </a:pPr>
            <a:r>
              <a:rPr lang="fr-FR" sz="1800" dirty="0" smtClean="0">
                <a:latin typeface="Arial" panose="020B0604020202020204" pitchFamily="34" charset="0"/>
                <a:cs typeface="Arial" panose="020B0604020202020204" pitchFamily="34" charset="0"/>
              </a:rPr>
              <a:t>Union Ressources Génétiques du Centre</a:t>
            </a:r>
          </a:p>
          <a:p>
            <a:pPr marL="89099" indent="0" algn="ctr">
              <a:lnSpc>
                <a:spcPct val="150000"/>
              </a:lnSpc>
              <a:spcAft>
                <a:spcPts val="0"/>
              </a:spcAft>
              <a:buNone/>
            </a:pPr>
            <a:r>
              <a:rPr lang="fr-FR" sz="1800" dirty="0" smtClean="0">
                <a:latin typeface="Arial" panose="020B0604020202020204" pitchFamily="34" charset="0"/>
                <a:cs typeface="Arial" panose="020B0604020202020204" pitchFamily="34" charset="0"/>
              </a:rPr>
              <a:t>ARBOCENTRE</a:t>
            </a:r>
          </a:p>
          <a:p>
            <a:pPr marL="89099" indent="0" algn="ctr">
              <a:lnSpc>
                <a:spcPct val="150000"/>
              </a:lnSpc>
              <a:spcAft>
                <a:spcPts val="0"/>
              </a:spcAft>
              <a:buNone/>
            </a:pPr>
            <a:r>
              <a:rPr lang="fr-FR" sz="1800" dirty="0" smtClean="0">
                <a:latin typeface="Arial" panose="020B0604020202020204" pitchFamily="34" charset="0"/>
                <a:cs typeface="Arial" panose="020B0604020202020204" pitchFamily="34" charset="0"/>
              </a:rPr>
              <a:t>Pépinières </a:t>
            </a:r>
            <a:r>
              <a:rPr lang="fr-FR" sz="1800" dirty="0" err="1" smtClean="0">
                <a:latin typeface="Arial" panose="020B0604020202020204" pitchFamily="34" charset="0"/>
                <a:cs typeface="Arial" panose="020B0604020202020204" pitchFamily="34" charset="0"/>
              </a:rPr>
              <a:t>Bauchery</a:t>
            </a:r>
            <a:endParaRPr lang="fr-FR" sz="1800" dirty="0" smtClean="0">
              <a:latin typeface="Arial" panose="020B0604020202020204" pitchFamily="34" charset="0"/>
              <a:cs typeface="Arial" panose="020B0604020202020204" pitchFamily="34" charset="0"/>
            </a:endParaRPr>
          </a:p>
          <a:p>
            <a:pPr marL="89099" indent="0" algn="ctr">
              <a:lnSpc>
                <a:spcPct val="150000"/>
              </a:lnSpc>
              <a:spcAft>
                <a:spcPts val="0"/>
              </a:spcAft>
              <a:buNone/>
            </a:pPr>
            <a:r>
              <a:rPr lang="fr-FR" sz="1800" dirty="0" smtClean="0">
                <a:latin typeface="Arial" panose="020B0604020202020204" pitchFamily="34" charset="0"/>
                <a:cs typeface="Arial" panose="020B0604020202020204" pitchFamily="34" charset="0"/>
              </a:rPr>
              <a:t>Bernadette Vallée (Conseil forestier)</a:t>
            </a:r>
          </a:p>
          <a:p>
            <a:pPr marL="431999" indent="-323999" algn="ctr"/>
            <a:endParaRPr lang="fr-FR" sz="1800" dirty="0" smtClean="0">
              <a:solidFill>
                <a:srgbClr val="E20026"/>
              </a:solidFill>
              <a:latin typeface="Arial" panose="020B0604020202020204" pitchFamily="34" charset="0"/>
              <a:cs typeface="Arial" panose="020B0604020202020204" pitchFamily="34" charset="0"/>
            </a:endParaRPr>
          </a:p>
          <a:p>
            <a:pPr marL="431999" indent="-323999"/>
            <a:endParaRPr lang="fr-FR" sz="1800" dirty="0" smtClean="0">
              <a:latin typeface="Arial" panose="020B0604020202020204" pitchFamily="34" charset="0"/>
              <a:cs typeface="Arial" panose="020B0604020202020204" pitchFamily="34" charset="0"/>
            </a:endParaRPr>
          </a:p>
          <a:p>
            <a:pPr marL="431999" indent="-323999">
              <a:buFont typeface="Arial" charset="0"/>
              <a:buChar char="●"/>
            </a:pPr>
            <a:endParaRPr lang="fr-FR" dirty="0">
              <a:latin typeface="Arial" panose="020B0604020202020204" pitchFamily="34" charset="0"/>
              <a:cs typeface="Arial" panose="020B0604020202020204" pitchFamily="34" charset="0"/>
            </a:endParaRPr>
          </a:p>
        </p:txBody>
      </p:sp>
      <p:sp>
        <p:nvSpPr>
          <p:cNvPr id="5" name="Espace réservé du contenu 11"/>
          <p:cNvSpPr txBox="1">
            <a:spLocks/>
          </p:cNvSpPr>
          <p:nvPr/>
        </p:nvSpPr>
        <p:spPr>
          <a:xfrm>
            <a:off x="-36512" y="620688"/>
            <a:ext cx="4320000" cy="5040157"/>
          </a:xfrm>
          <a:prstGeom prst="rect">
            <a:avLst/>
          </a:prstGeom>
        </p:spPr>
        <p:txBody>
          <a:bodyPr anchor="t"/>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spcAft>
                <a:spcPts val="0"/>
              </a:spcAft>
              <a:buNone/>
            </a:pPr>
            <a:r>
              <a:rPr lang="fr-FR" sz="1800" dirty="0" smtClean="0">
                <a:solidFill>
                  <a:srgbClr val="E20026"/>
                </a:solidFill>
                <a:latin typeface="Arial" panose="020B0604020202020204" pitchFamily="34" charset="0"/>
                <a:cs typeface="Arial" panose="020B0604020202020204" pitchFamily="34" charset="0"/>
              </a:rPr>
              <a:t>Partenaires académiques</a:t>
            </a:r>
          </a:p>
          <a:p>
            <a:pPr marL="0" indent="0" algn="ctr">
              <a:lnSpc>
                <a:spcPct val="150000"/>
              </a:lnSpc>
              <a:spcAft>
                <a:spcPts val="0"/>
              </a:spcAft>
              <a:buNone/>
            </a:pPr>
            <a:r>
              <a:rPr lang="fr-FR" sz="1800" dirty="0" smtClean="0">
                <a:latin typeface="Arial" panose="020B0604020202020204" pitchFamily="34" charset="0"/>
                <a:cs typeface="Arial" panose="020B0604020202020204" pitchFamily="34" charset="0"/>
              </a:rPr>
              <a:t>INRA Val de Loire</a:t>
            </a:r>
          </a:p>
          <a:p>
            <a:pPr marL="0" indent="0" algn="ctr">
              <a:lnSpc>
                <a:spcPct val="150000"/>
              </a:lnSpc>
              <a:spcAft>
                <a:spcPts val="0"/>
              </a:spcAft>
              <a:buNone/>
            </a:pPr>
            <a:r>
              <a:rPr lang="fr-FR" sz="1800" dirty="0" smtClean="0">
                <a:latin typeface="Arial" panose="020B0604020202020204" pitchFamily="34" charset="0"/>
                <a:cs typeface="Arial" panose="020B0604020202020204" pitchFamily="34" charset="0"/>
              </a:rPr>
              <a:t>Unité de Recherche Amélioration, Génétique et Physiologie Forestières</a:t>
            </a:r>
          </a:p>
          <a:p>
            <a:pPr algn="ctr">
              <a:lnSpc>
                <a:spcPct val="150000"/>
              </a:lnSpc>
              <a:spcAft>
                <a:spcPts val="0"/>
              </a:spcAft>
            </a:pPr>
            <a:endParaRPr lang="fr-FR" sz="1800" dirty="0" smtClean="0">
              <a:latin typeface="Arial" panose="020B0604020202020204" pitchFamily="34" charset="0"/>
              <a:cs typeface="Arial" panose="020B0604020202020204" pitchFamily="34" charset="0"/>
            </a:endParaRPr>
          </a:p>
          <a:p>
            <a:pPr marL="0" indent="0" algn="ctr">
              <a:lnSpc>
                <a:spcPct val="150000"/>
              </a:lnSpc>
              <a:spcAft>
                <a:spcPts val="0"/>
              </a:spcAft>
              <a:buNone/>
            </a:pPr>
            <a:r>
              <a:rPr lang="fr-FR" sz="1800" dirty="0" smtClean="0">
                <a:latin typeface="Arial" panose="020B0604020202020204" pitchFamily="34" charset="0"/>
                <a:cs typeface="Arial" panose="020B0604020202020204" pitchFamily="34" charset="0"/>
              </a:rPr>
              <a:t>Unité Expérimentale de Physiologie Animale de l’</a:t>
            </a:r>
            <a:r>
              <a:rPr lang="fr-FR" sz="1800" dirty="0" err="1" smtClean="0">
                <a:latin typeface="Arial" panose="020B0604020202020204" pitchFamily="34" charset="0"/>
                <a:cs typeface="Arial" panose="020B0604020202020204" pitchFamily="34" charset="0"/>
              </a:rPr>
              <a:t>Ofrasière</a:t>
            </a:r>
            <a:endParaRPr lang="fr-FR" sz="1800" dirty="0" smtClean="0">
              <a:latin typeface="Arial" panose="020B0604020202020204" pitchFamily="34" charset="0"/>
              <a:cs typeface="Arial" panose="020B0604020202020204" pitchFamily="34" charset="0"/>
            </a:endParaRPr>
          </a:p>
          <a:p>
            <a:pPr algn="ctr">
              <a:lnSpc>
                <a:spcPct val="150000"/>
              </a:lnSpc>
              <a:spcAft>
                <a:spcPts val="0"/>
              </a:spcAft>
            </a:pPr>
            <a:endParaRPr lang="fr-FR" sz="1800" dirty="0" smtClean="0">
              <a:latin typeface="Arial" panose="020B0604020202020204" pitchFamily="34" charset="0"/>
              <a:cs typeface="Arial" panose="020B0604020202020204" pitchFamily="34" charset="0"/>
            </a:endParaRPr>
          </a:p>
          <a:p>
            <a:pPr marL="0" indent="0" algn="ctr">
              <a:lnSpc>
                <a:spcPct val="150000"/>
              </a:lnSpc>
              <a:spcAft>
                <a:spcPts val="0"/>
              </a:spcAft>
              <a:buNone/>
            </a:pPr>
            <a:r>
              <a:rPr lang="fr-FR" sz="1800" dirty="0" smtClean="0">
                <a:latin typeface="Arial" panose="020B0604020202020204" pitchFamily="34" charset="0"/>
                <a:cs typeface="Arial" panose="020B0604020202020204" pitchFamily="34" charset="0"/>
              </a:rPr>
              <a:t>INRA Versailles-Grignon</a:t>
            </a:r>
          </a:p>
          <a:p>
            <a:pPr marL="0" indent="0" algn="ctr">
              <a:lnSpc>
                <a:spcPct val="150000"/>
              </a:lnSpc>
              <a:spcAft>
                <a:spcPts val="0"/>
              </a:spcAft>
              <a:buNone/>
            </a:pPr>
            <a:r>
              <a:rPr lang="fr-FR" sz="1800" dirty="0" smtClean="0">
                <a:latin typeface="Arial" panose="020B0604020202020204" pitchFamily="34" charset="0"/>
                <a:cs typeface="Arial" panose="020B0604020202020204" pitchFamily="34" charset="0"/>
              </a:rPr>
              <a:t>Unité Mixte de Recherche de Génétique Végétale</a:t>
            </a:r>
          </a:p>
          <a:p>
            <a:pPr>
              <a:spcAft>
                <a:spcPts val="565"/>
              </a:spcAft>
            </a:pPr>
            <a:endParaRPr lang="fr-FR" dirty="0">
              <a:solidFill>
                <a:srgbClr val="E20026"/>
              </a:solidFill>
              <a:latin typeface="Arial" panose="020B0604020202020204" pitchFamily="34" charset="0"/>
              <a:cs typeface="Arial" panose="020B0604020202020204" pitchFamily="34" charset="0"/>
            </a:endParaRPr>
          </a:p>
        </p:txBody>
      </p:sp>
      <p:sp>
        <p:nvSpPr>
          <p:cNvPr id="6" name="ZoneTexte 5"/>
          <p:cNvSpPr txBox="1"/>
          <p:nvPr/>
        </p:nvSpPr>
        <p:spPr>
          <a:xfrm>
            <a:off x="971600" y="5804861"/>
            <a:ext cx="8064649" cy="646331"/>
          </a:xfrm>
          <a:prstGeom prst="rect">
            <a:avLst/>
          </a:prstGeom>
          <a:noFill/>
        </p:spPr>
        <p:txBody>
          <a:bodyPr wrap="square" rtlCol="0">
            <a:spAutoFit/>
          </a:bodyPr>
          <a:lstStyle/>
          <a:p>
            <a:r>
              <a:rPr lang="fr-FR" dirty="0" smtClean="0">
                <a:latin typeface="Arial" panose="020B0604020202020204" pitchFamily="34" charset="0"/>
                <a:cs typeface="Arial" panose="020B0604020202020204" pitchFamily="34" charset="0"/>
              </a:rPr>
              <a:t>Financement du Conseil Régional du Centre </a:t>
            </a:r>
          </a:p>
          <a:p>
            <a:r>
              <a:rPr lang="fr-FR" dirty="0" smtClean="0">
                <a:latin typeface="Arial" panose="020B0604020202020204" pitchFamily="34" charset="0"/>
                <a:cs typeface="Arial" panose="020B0604020202020204" pitchFamily="34" charset="0"/>
              </a:rPr>
              <a:t>et de la Fondation de France</a:t>
            </a:r>
            <a:endParaRPr lang="fr-FR" dirty="0">
              <a:latin typeface="Arial" panose="020B0604020202020204" pitchFamily="34" charset="0"/>
              <a:cs typeface="Arial" panose="020B0604020202020204" pitchFamily="34" charset="0"/>
            </a:endParaRPr>
          </a:p>
        </p:txBody>
      </p:sp>
      <p:pic>
        <p:nvPicPr>
          <p:cNvPr id="7" name="Image 5"/>
          <p:cNvPicPr>
            <a:picLocks noChangeAspect="1"/>
          </p:cNvPicPr>
          <p:nvPr/>
        </p:nvPicPr>
        <p:blipFill>
          <a:blip r:embed="rId2" cstate="print">
            <a:alphaModFix/>
            <a:lum/>
          </a:blip>
          <a:srcRect/>
          <a:stretch>
            <a:fillRect/>
          </a:stretch>
        </p:blipFill>
        <p:spPr>
          <a:xfrm>
            <a:off x="5652120" y="5444821"/>
            <a:ext cx="1642743" cy="900000"/>
          </a:xfrm>
          <a:prstGeom prst="rect">
            <a:avLst/>
          </a:prstGeom>
          <a:noFill/>
          <a:ln>
            <a:noFill/>
          </a:ln>
        </p:spPr>
      </p:pic>
      <p:pic>
        <p:nvPicPr>
          <p:cNvPr id="8" name="Picture 2" descr="http://fondation-sciences-sociales.org/wp-content/uploads/2012/10/Fondation_de_France_svg.png"/>
          <p:cNvPicPr>
            <a:picLocks noChangeAspect="1" noChangeArrowheads="1"/>
          </p:cNvPicPr>
          <p:nvPr/>
        </p:nvPicPr>
        <p:blipFill>
          <a:blip r:embed="rId3" cstate="print"/>
          <a:srcRect/>
          <a:stretch>
            <a:fillRect/>
          </a:stretch>
        </p:blipFill>
        <p:spPr bwMode="auto">
          <a:xfrm>
            <a:off x="7452320" y="5300805"/>
            <a:ext cx="1151999" cy="1152000"/>
          </a:xfrm>
          <a:prstGeom prst="rect">
            <a:avLst/>
          </a:prstGeom>
          <a:noFill/>
        </p:spPr>
      </p:pic>
    </p:spTree>
    <p:extLst>
      <p:ext uri="{BB962C8B-B14F-4D97-AF65-F5344CB8AC3E}">
        <p14:creationId xmlns:p14="http://schemas.microsoft.com/office/powerpoint/2010/main" val="1651229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1"/>
          <p:cNvSpPr txBox="1">
            <a:spLocks/>
          </p:cNvSpPr>
          <p:nvPr/>
        </p:nvSpPr>
        <p:spPr bwMode="auto">
          <a:xfrm>
            <a:off x="359999" y="359999"/>
            <a:ext cx="8388465" cy="630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565"/>
              </a:spcAft>
              <a:buFont typeface="Arial" charset="0"/>
              <a:buNone/>
            </a:pPr>
            <a:r>
              <a:rPr lang="fr-FR" sz="2400" dirty="0" smtClean="0">
                <a:solidFill>
                  <a:srgbClr val="00B050"/>
                </a:solidFill>
                <a:latin typeface="CongressEF-ExtraBold" pitchFamily="50"/>
                <a:cs typeface="Arial" pitchFamily="34"/>
              </a:rPr>
              <a:t>Contexte du projet : problématiques</a:t>
            </a:r>
          </a:p>
          <a:p>
            <a:pPr marL="0" indent="0" algn="ctr">
              <a:spcAft>
                <a:spcPts val="565"/>
              </a:spcAft>
              <a:buFont typeface="Arial" charset="0"/>
              <a:buNone/>
            </a:pPr>
            <a:endParaRPr lang="fr-FR" sz="2400" dirty="0" smtClean="0">
              <a:solidFill>
                <a:srgbClr val="00B050"/>
              </a:solidFill>
              <a:latin typeface="CongressEF-ExtraBold" pitchFamily="50"/>
              <a:cs typeface="Arial" pitchFamily="34"/>
            </a:endParaRPr>
          </a:p>
          <a:p>
            <a:pPr marL="0" indent="0" algn="just">
              <a:lnSpc>
                <a:spcPct val="150000"/>
              </a:lnSpc>
              <a:spcAft>
                <a:spcPts val="565"/>
              </a:spcAft>
              <a:buFont typeface="Arial" charset="0"/>
              <a:buNone/>
            </a:pPr>
            <a:r>
              <a:rPr lang="fr-FR" sz="2000" dirty="0" smtClean="0">
                <a:solidFill>
                  <a:srgbClr val="E20026"/>
                </a:solidFill>
                <a:latin typeface="CongressEF-ExtraBold" pitchFamily="50"/>
                <a:cs typeface="Arial" pitchFamily="34"/>
              </a:rPr>
              <a:t>Pour les espèces annuelles</a:t>
            </a:r>
          </a:p>
          <a:p>
            <a:pPr marL="0" indent="0" algn="just">
              <a:lnSpc>
                <a:spcPct val="150000"/>
              </a:lnSpc>
              <a:spcAft>
                <a:spcPts val="565"/>
              </a:spcAft>
              <a:buFont typeface="Arial" charset="0"/>
              <a:buNone/>
            </a:pPr>
            <a:r>
              <a:rPr lang="fr-FR" sz="1800" dirty="0" smtClean="0">
                <a:latin typeface="Arial" panose="020B0604020202020204" pitchFamily="34" charset="0"/>
                <a:cs typeface="Arial" panose="020B0604020202020204" pitchFamily="34" charset="0"/>
                <a:sym typeface="Wingdings" panose="05000000000000000000" pitchFamily="2" charset="2"/>
              </a:rPr>
              <a:t> </a:t>
            </a:r>
            <a:r>
              <a:rPr lang="fr-FR" sz="1800" dirty="0" smtClean="0">
                <a:latin typeface="Arial" panose="020B0604020202020204" pitchFamily="34" charset="0"/>
                <a:cs typeface="Arial" panose="020B0604020202020204" pitchFamily="34" charset="0"/>
              </a:rPr>
              <a:t>Difficultés pour les agriculteurs pratiquant une agriculture à faibles niveaux d'intrants de s'approvisionner en semences adaptées à leurs pratiques agricoles :  non-irrigation, semis sous-couverts…</a:t>
            </a:r>
          </a:p>
          <a:p>
            <a:pPr marL="0" indent="0" algn="just">
              <a:lnSpc>
                <a:spcPct val="150000"/>
              </a:lnSpc>
              <a:spcAft>
                <a:spcPts val="565"/>
              </a:spcAft>
              <a:buFont typeface="Arial" charset="0"/>
              <a:buNone/>
            </a:pPr>
            <a:r>
              <a:rPr lang="fr-FR" sz="1800" dirty="0" smtClean="0">
                <a:latin typeface="Arial" panose="020B0604020202020204" pitchFamily="34" charset="0"/>
                <a:cs typeface="Arial" panose="020B0604020202020204" pitchFamily="34" charset="0"/>
                <a:sym typeface="Wingdings" panose="05000000000000000000" pitchFamily="2" charset="2"/>
              </a:rPr>
              <a:t></a:t>
            </a:r>
            <a:r>
              <a:rPr lang="fr-FR" sz="1800" dirty="0" smtClean="0">
                <a:latin typeface="Arial" panose="020B0604020202020204" pitchFamily="34" charset="0"/>
                <a:cs typeface="Arial" panose="020B0604020202020204" pitchFamily="34" charset="0"/>
              </a:rPr>
              <a:t>Volonté d'une partie des agriculteurs de se réapproprier les savoir-faire paysans liés à la sélection variétale / adapter les variétés à l’environnement </a:t>
            </a:r>
            <a:r>
              <a:rPr lang="fr-FR" sz="1800" dirty="0" err="1" smtClean="0">
                <a:latin typeface="Arial" panose="020B0604020202020204" pitchFamily="34" charset="0"/>
                <a:cs typeface="Arial" panose="020B0604020202020204" pitchFamily="34" charset="0"/>
              </a:rPr>
              <a:t>pédo-climatique</a:t>
            </a:r>
            <a:r>
              <a:rPr lang="fr-FR" sz="1800" dirty="0" smtClean="0">
                <a:latin typeface="Arial" panose="020B0604020202020204" pitchFamily="34" charset="0"/>
                <a:cs typeface="Arial" panose="020B0604020202020204" pitchFamily="34" charset="0"/>
              </a:rPr>
              <a:t> spécifique de leur exploitation</a:t>
            </a:r>
          </a:p>
          <a:p>
            <a:pPr lvl="8" hangingPunct="0">
              <a:lnSpc>
                <a:spcPct val="150000"/>
              </a:lnSpc>
              <a:spcAft>
                <a:spcPts val="565"/>
              </a:spcAft>
            </a:pPr>
            <a:endParaRPr lang="fr-FR" dirty="0" smtClean="0">
              <a:solidFill>
                <a:srgbClr val="000000"/>
              </a:solidFill>
              <a:latin typeface="Congress" pitchFamily="18"/>
              <a:ea typeface="Microsoft YaHei" pitchFamily="2"/>
              <a:cs typeface="Arial" pitchFamily="34"/>
            </a:endParaRPr>
          </a:p>
          <a:p>
            <a:pPr marL="0" indent="0">
              <a:lnSpc>
                <a:spcPct val="150000"/>
              </a:lnSpc>
              <a:spcAft>
                <a:spcPts val="565"/>
              </a:spcAft>
              <a:buFont typeface="Arial" charset="0"/>
              <a:buNone/>
            </a:pPr>
            <a:endParaRPr lang="fr-FR" sz="1800" dirty="0" smtClean="0">
              <a:latin typeface="Congress" pitchFamily="18"/>
              <a:cs typeface="Arial" pitchFamily="34"/>
            </a:endParaRPr>
          </a:p>
          <a:p>
            <a:pPr marL="0" indent="0">
              <a:lnSpc>
                <a:spcPct val="150000"/>
              </a:lnSpc>
              <a:spcAft>
                <a:spcPts val="565"/>
              </a:spcAft>
              <a:buFont typeface="Arial" charset="0"/>
              <a:buNone/>
            </a:pPr>
            <a:endParaRPr lang="fr-FR" sz="1800" dirty="0">
              <a:latin typeface="Congress" pitchFamily="18"/>
              <a:cs typeface="Arial" pitchFamily="34"/>
            </a:endParaRPr>
          </a:p>
        </p:txBody>
      </p:sp>
    </p:spTree>
    <p:extLst>
      <p:ext uri="{BB962C8B-B14F-4D97-AF65-F5344CB8AC3E}">
        <p14:creationId xmlns:p14="http://schemas.microsoft.com/office/powerpoint/2010/main" val="42023475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1"/>
          <p:cNvSpPr txBox="1">
            <a:spLocks/>
          </p:cNvSpPr>
          <p:nvPr/>
        </p:nvSpPr>
        <p:spPr bwMode="auto">
          <a:xfrm>
            <a:off x="359999" y="359999"/>
            <a:ext cx="8532481" cy="609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565"/>
              </a:spcAft>
              <a:buFont typeface="Arial" charset="0"/>
              <a:buNone/>
            </a:pPr>
            <a:r>
              <a:rPr lang="fr-FR" sz="2400" dirty="0" smtClean="0">
                <a:solidFill>
                  <a:srgbClr val="00B050"/>
                </a:solidFill>
                <a:latin typeface="CongressEF-ExtraBold" pitchFamily="50"/>
                <a:cs typeface="Arial" pitchFamily="34"/>
              </a:rPr>
              <a:t>Contexte du projet : problématiques</a:t>
            </a:r>
          </a:p>
          <a:p>
            <a:pPr marL="0" indent="0">
              <a:lnSpc>
                <a:spcPct val="150000"/>
              </a:lnSpc>
              <a:spcAft>
                <a:spcPts val="565"/>
              </a:spcAft>
              <a:buFont typeface="Arial" charset="0"/>
              <a:buNone/>
            </a:pPr>
            <a:endParaRPr lang="fr-FR" sz="2000" dirty="0" smtClean="0">
              <a:solidFill>
                <a:srgbClr val="E20026"/>
              </a:solidFill>
              <a:latin typeface="CongressEF-ExtraBold" pitchFamily="50"/>
              <a:cs typeface="Arial" pitchFamily="34"/>
            </a:endParaRPr>
          </a:p>
          <a:p>
            <a:pPr marL="0" indent="0">
              <a:lnSpc>
                <a:spcPct val="150000"/>
              </a:lnSpc>
              <a:spcAft>
                <a:spcPts val="565"/>
              </a:spcAft>
              <a:buFont typeface="Arial" charset="0"/>
              <a:buNone/>
            </a:pPr>
            <a:r>
              <a:rPr lang="fr-FR" sz="2000" dirty="0" smtClean="0">
                <a:solidFill>
                  <a:srgbClr val="E20026"/>
                </a:solidFill>
                <a:latin typeface="CongressEF-ExtraBold" pitchFamily="50"/>
                <a:cs typeface="Arial" pitchFamily="34"/>
              </a:rPr>
              <a:t>Pour les espèces forestières</a:t>
            </a:r>
            <a:endParaRPr lang="fr-FR" sz="1800" dirty="0" smtClean="0">
              <a:latin typeface="CongressMed" pitchFamily="50"/>
              <a:cs typeface="Arial" pitchFamily="34"/>
            </a:endParaRPr>
          </a:p>
          <a:p>
            <a:r>
              <a:rPr lang="fr-FR" sz="1800" dirty="0" smtClean="0">
                <a:latin typeface="CongressMed" pitchFamily="2" charset="0"/>
              </a:rPr>
              <a:t>Développement de l’agroforesterie avec des densités de plantation extrêmement faibles, peu d’éclaircies possibles </a:t>
            </a:r>
          </a:p>
          <a:p>
            <a:r>
              <a:rPr lang="fr-FR" sz="1800" dirty="0" smtClean="0">
                <a:latin typeface="CongressMed" pitchFamily="2" charset="0"/>
              </a:rPr>
              <a:t>Faire face au réchauffement climatique en forêts comme en alignements : sylviculture dynamique et bonnes variétés</a:t>
            </a:r>
          </a:p>
          <a:p>
            <a:pPr>
              <a:buFont typeface="Arial" charset="0"/>
              <a:buNone/>
            </a:pPr>
            <a:endParaRPr lang="fr-FR" sz="1800" dirty="0" smtClean="0">
              <a:latin typeface="CongressMed" pitchFamily="2" charset="0"/>
            </a:endParaRPr>
          </a:p>
          <a:p>
            <a:pPr>
              <a:buFont typeface="Arial" charset="0"/>
              <a:buNone/>
            </a:pPr>
            <a:r>
              <a:rPr lang="fr-FR" sz="1800" u="sng" dirty="0" smtClean="0">
                <a:latin typeface="CongressMed" pitchFamily="2" charset="0"/>
              </a:rPr>
              <a:t>Problèmes :</a:t>
            </a:r>
          </a:p>
          <a:p>
            <a:r>
              <a:rPr lang="fr-FR" sz="1800" dirty="0" smtClean="0">
                <a:latin typeface="CongressMed" pitchFamily="2" charset="0"/>
              </a:rPr>
              <a:t>Pas de qualité génétique des plants forestiers disponibles pour la plupart des espèces (issus de matériel sauvage, pas de sélection)</a:t>
            </a:r>
          </a:p>
          <a:p>
            <a:r>
              <a:rPr lang="fr-FR" sz="1800" dirty="0" smtClean="0">
                <a:latin typeface="CongressMed" pitchFamily="2" charset="0"/>
              </a:rPr>
              <a:t>Programmes de sélection classiques coûteux et longs, impossible </a:t>
            </a:r>
          </a:p>
          <a:p>
            <a:pPr>
              <a:buFont typeface="Arial" charset="0"/>
              <a:buNone/>
            </a:pPr>
            <a:r>
              <a:rPr lang="fr-FR" sz="1800" dirty="0" smtClean="0">
                <a:latin typeface="CongressMed" pitchFamily="2" charset="0"/>
                <a:sym typeface="Wingdings" pitchFamily="2" charset="2"/>
              </a:rPr>
              <a:t> u</a:t>
            </a:r>
            <a:r>
              <a:rPr lang="fr-FR" sz="1800" dirty="0" smtClean="0">
                <a:latin typeface="CongressMed" pitchFamily="2" charset="0"/>
              </a:rPr>
              <a:t>ne solution possible : </a:t>
            </a:r>
            <a:r>
              <a:rPr lang="fr-FR" sz="1800" u="sng" dirty="0" smtClean="0">
                <a:latin typeface="CongressMed" pitchFamily="2" charset="0"/>
              </a:rPr>
              <a:t>la sélection participative</a:t>
            </a:r>
          </a:p>
          <a:p>
            <a:pPr marL="0" indent="0">
              <a:lnSpc>
                <a:spcPct val="150000"/>
              </a:lnSpc>
              <a:spcAft>
                <a:spcPts val="565"/>
              </a:spcAft>
              <a:buFont typeface="Arial" charset="0"/>
              <a:buNone/>
            </a:pPr>
            <a:r>
              <a:rPr lang="fr-FR" sz="1800" dirty="0" smtClean="0">
                <a:latin typeface="CongressMed" pitchFamily="50"/>
                <a:cs typeface="Arial" pitchFamily="34"/>
              </a:rPr>
              <a:t> </a:t>
            </a:r>
            <a:endParaRPr lang="fr-FR" sz="1600" dirty="0">
              <a:latin typeface="CongressMed" pitchFamily="50"/>
              <a:cs typeface="Arial" pitchFamily="34"/>
            </a:endParaRPr>
          </a:p>
        </p:txBody>
      </p:sp>
    </p:spTree>
    <p:extLst>
      <p:ext uri="{BB962C8B-B14F-4D97-AF65-F5344CB8AC3E}">
        <p14:creationId xmlns:p14="http://schemas.microsoft.com/office/powerpoint/2010/main" val="134645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35496" y="836712"/>
            <a:ext cx="9108504" cy="4752528"/>
          </a:xfrm>
          <a:prstGeom prst="rect">
            <a:avLst/>
          </a:prstGeom>
          <a:ln w="9525">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fr-FR" sz="3500" b="1" dirty="0" smtClean="0">
                <a:solidFill>
                  <a:srgbClr val="00B050"/>
                </a:solidFill>
              </a:rPr>
              <a:t>Deux publics, deux méthodes </a:t>
            </a:r>
            <a:endParaRPr lang="fr-FR" sz="1300" b="1" dirty="0" smtClean="0">
              <a:solidFill>
                <a:prstClr val="black"/>
              </a:solidFill>
            </a:endParaRPr>
          </a:p>
          <a:p>
            <a:pPr lvl="1">
              <a:buFont typeface="Wingdings" pitchFamily="2" charset="2"/>
              <a:buChar char="ü"/>
              <a:defRPr/>
            </a:pPr>
            <a:r>
              <a:rPr lang="fr-FR" dirty="0" smtClean="0"/>
              <a:t> </a:t>
            </a:r>
            <a:r>
              <a:rPr lang="fr-FR" dirty="0" smtClean="0">
                <a:solidFill>
                  <a:srgbClr val="FF0000"/>
                </a:solidFill>
              </a:rPr>
              <a:t>Pépiniéristes</a:t>
            </a:r>
            <a:r>
              <a:rPr lang="fr-FR" dirty="0" smtClean="0">
                <a:solidFill>
                  <a:prstClr val="black"/>
                </a:solidFill>
              </a:rPr>
              <a:t> - Sélections très précoces et intensives dans les planches de pépinière et créations variétales immédiates</a:t>
            </a:r>
          </a:p>
          <a:p>
            <a:pPr marL="457200" lvl="1" indent="0">
              <a:buNone/>
              <a:defRPr/>
            </a:pPr>
            <a:endParaRPr lang="fr-FR" dirty="0" smtClean="0">
              <a:solidFill>
                <a:prstClr val="black"/>
              </a:solidFill>
            </a:endParaRPr>
          </a:p>
          <a:p>
            <a:pPr lvl="1">
              <a:buFont typeface="Wingdings" pitchFamily="2" charset="2"/>
              <a:buChar char="ü"/>
              <a:defRPr/>
            </a:pPr>
            <a:r>
              <a:rPr lang="fr-FR" dirty="0">
                <a:solidFill>
                  <a:prstClr val="black"/>
                </a:solidFill>
              </a:rPr>
              <a:t> </a:t>
            </a:r>
            <a:r>
              <a:rPr lang="fr-FR" dirty="0" smtClean="0">
                <a:solidFill>
                  <a:srgbClr val="FF0000"/>
                </a:solidFill>
              </a:rPr>
              <a:t>Agriculteurs, forestiers, instituts, lycées agricoles, … </a:t>
            </a:r>
            <a:r>
              <a:rPr lang="fr-FR" dirty="0" smtClean="0">
                <a:solidFill>
                  <a:prstClr val="black"/>
                </a:solidFill>
              </a:rPr>
              <a:t>Mise en place de témoins dans les plantations, pour permettre plus tard  sélections et évaluations sur des arbres de 5 à 10 ans</a:t>
            </a:r>
          </a:p>
          <a:p>
            <a:pPr lvl="4">
              <a:defRPr/>
            </a:pPr>
            <a:endParaRPr lang="fr-FR" sz="1300" dirty="0" smtClean="0">
              <a:solidFill>
                <a:prstClr val="black"/>
              </a:solidFill>
            </a:endParaRPr>
          </a:p>
        </p:txBody>
      </p:sp>
    </p:spTree>
    <p:extLst>
      <p:ext uri="{BB962C8B-B14F-4D97-AF65-F5344CB8AC3E}">
        <p14:creationId xmlns:p14="http://schemas.microsoft.com/office/powerpoint/2010/main" val="2563656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35496" y="44624"/>
            <a:ext cx="9001000" cy="1800200"/>
          </a:xfrm>
          <a:prstGeom prst="rect">
            <a:avLst/>
          </a:prstGeom>
          <a:ln w="9525">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fr-FR" sz="3500" b="1" dirty="0" smtClean="0">
                <a:solidFill>
                  <a:srgbClr val="00B050"/>
                </a:solidFill>
              </a:rPr>
              <a:t>Sélections intensives en pépinières </a:t>
            </a:r>
          </a:p>
          <a:p>
            <a:pPr marL="0" indent="0" algn="ctr">
              <a:buNone/>
              <a:defRPr/>
            </a:pPr>
            <a:r>
              <a:rPr lang="fr-FR" sz="3500" b="1" i="1" dirty="0" smtClean="0">
                <a:solidFill>
                  <a:srgbClr val="00B050"/>
                </a:solidFill>
              </a:rPr>
              <a:t>Potentiel</a:t>
            </a:r>
          </a:p>
          <a:p>
            <a:pPr lvl="6">
              <a:defRPr/>
            </a:pPr>
            <a:endParaRPr lang="fr-FR" sz="1300" b="1" dirty="0" smtClean="0">
              <a:solidFill>
                <a:prstClr val="black"/>
              </a:solidFill>
            </a:endParaRPr>
          </a:p>
        </p:txBody>
      </p:sp>
      <p:sp>
        <p:nvSpPr>
          <p:cNvPr id="2" name="Rectangle 3"/>
          <p:cNvSpPr>
            <a:spLocks noGrp="1" noChangeArrowheads="1"/>
          </p:cNvSpPr>
          <p:nvPr>
            <p:ph type="body" idx="4294967295"/>
          </p:nvPr>
        </p:nvSpPr>
        <p:spPr bwMode="auto">
          <a:xfrm>
            <a:off x="323527" y="1268760"/>
            <a:ext cx="8569648" cy="2160240"/>
          </a:xfrm>
          <a:prstGeom prst="rect">
            <a:avLst/>
          </a:prstGeom>
          <a:solidFill>
            <a:schemeClr val="bg1"/>
          </a:solidFill>
          <a:ln w="9525">
            <a:noFill/>
            <a:miter lim="800000"/>
            <a:headEnd/>
            <a:tailEnd/>
          </a:ln>
          <a:effectLs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None/>
              <a:tabLst/>
            </a:pPr>
            <a:r>
              <a:rPr lang="fr-FR" altLang="fr-FR" sz="1800" dirty="0" smtClean="0">
                <a:latin typeface="Arial" pitchFamily="34" charset="0"/>
              </a:rPr>
              <a:t>Avantages </a:t>
            </a:r>
            <a:r>
              <a:rPr lang="fr-FR" altLang="fr-FR" sz="1800" dirty="0">
                <a:latin typeface="Arial" pitchFamily="34" charset="0"/>
              </a:rPr>
              <a:t>de la sélection intensive en pépinière : rapide </a:t>
            </a:r>
            <a:r>
              <a:rPr kumimoji="0" lang="fr-FR" altLang="fr-FR" sz="1800" b="0" i="0" u="none" strike="noStrike" cap="none" normalizeH="0" baseline="0" dirty="0" smtClean="0">
                <a:ln>
                  <a:noFill/>
                </a:ln>
                <a:solidFill>
                  <a:schemeClr val="tx1"/>
                </a:solidFill>
                <a:effectLst/>
                <a:latin typeface="Arial" pitchFamily="34" charset="0"/>
              </a:rPr>
              <a:t>et peu coûteuse si elle se fait dans les planches de pépinières commerciales et non en station </a:t>
            </a:r>
          </a:p>
          <a:p>
            <a:pPr marR="0" lvl="0" algn="l" defTabSz="914400" rtl="0" eaLnBrk="0" fontAlgn="base" latinLnBrk="0" hangingPunct="0">
              <a:lnSpc>
                <a:spcPct val="100000"/>
              </a:lnSpc>
              <a:spcBef>
                <a:spcPct val="20000"/>
              </a:spcBef>
              <a:spcAft>
                <a:spcPct val="0"/>
              </a:spcAft>
              <a:buClrTx/>
              <a:buSzTx/>
              <a:buFont typeface="Wingdings"/>
              <a:buChar char="à"/>
              <a:tabLst/>
            </a:pPr>
            <a:r>
              <a:rPr kumimoji="0" lang="fr-FR" altLang="fr-FR" sz="1800" b="0" i="0" u="none" strike="noStrike" cap="none" normalizeH="0" baseline="0" dirty="0" smtClean="0">
                <a:ln>
                  <a:noFill/>
                </a:ln>
                <a:solidFill>
                  <a:schemeClr val="tx1"/>
                </a:solidFill>
                <a:effectLst/>
                <a:latin typeface="Arial" pitchFamily="34" charset="0"/>
              </a:rPr>
              <a:t>toute espèce actuellement commercialisée peut être sélectionnée, pourvu que le nombre de plants soit assez élevé et la diversité des arbres récoltés suffisante </a:t>
            </a:r>
          </a:p>
          <a:p>
            <a:pPr marR="0" lvl="0" algn="l" defTabSz="914400" rtl="0" eaLnBrk="0" fontAlgn="base" latinLnBrk="0" hangingPunct="0">
              <a:lnSpc>
                <a:spcPct val="100000"/>
              </a:lnSpc>
              <a:spcBef>
                <a:spcPct val="20000"/>
              </a:spcBef>
              <a:spcAft>
                <a:spcPct val="0"/>
              </a:spcAft>
              <a:buClrTx/>
              <a:buSzTx/>
              <a:buFont typeface="Wingdings"/>
              <a:buChar char="à"/>
              <a:tabLst/>
            </a:pPr>
            <a:r>
              <a:rPr kumimoji="0" lang="fr-FR" altLang="fr-FR" sz="1800" b="0" i="0" u="none" strike="noStrike" cap="none" normalizeH="0" baseline="0" dirty="0" smtClean="0">
                <a:ln>
                  <a:noFill/>
                </a:ln>
                <a:solidFill>
                  <a:schemeClr val="tx1"/>
                </a:solidFill>
                <a:effectLst/>
                <a:latin typeface="Arial" pitchFamily="34" charset="0"/>
              </a:rPr>
              <a:t>pression de sélection forte possible</a:t>
            </a:r>
            <a:endParaRPr lang="fr-FR" altLang="fr-FR" sz="1800" dirty="0">
              <a:latin typeface="Arial" pitchFamily="34" charset="0"/>
            </a:endParaRPr>
          </a:p>
          <a:p>
            <a:pPr marR="0" lvl="0" algn="l" defTabSz="914400" rtl="0" eaLnBrk="0" fontAlgn="base" latinLnBrk="0" hangingPunct="0">
              <a:lnSpc>
                <a:spcPct val="100000"/>
              </a:lnSpc>
              <a:spcBef>
                <a:spcPct val="20000"/>
              </a:spcBef>
              <a:spcAft>
                <a:spcPct val="0"/>
              </a:spcAft>
              <a:buClrTx/>
              <a:buSzTx/>
              <a:buFont typeface="Wingdings"/>
              <a:buChar char="à"/>
              <a:tabLst/>
            </a:pPr>
            <a:r>
              <a:rPr kumimoji="0" lang="fr-FR" altLang="fr-FR" sz="1800" b="0" i="0" u="none" strike="noStrike" cap="none" normalizeH="0" baseline="0" dirty="0" smtClean="0">
                <a:ln>
                  <a:noFill/>
                </a:ln>
                <a:solidFill>
                  <a:schemeClr val="tx1"/>
                </a:solidFill>
                <a:effectLst/>
                <a:latin typeface="Arial" pitchFamily="34" charset="0"/>
              </a:rPr>
              <a:t>De</a:t>
            </a:r>
            <a:r>
              <a:rPr kumimoji="0" lang="fr-FR" altLang="fr-FR" sz="1800" b="0" i="0" u="none" strike="noStrike" cap="none" normalizeH="0" dirty="0" smtClean="0">
                <a:ln>
                  <a:noFill/>
                </a:ln>
                <a:solidFill>
                  <a:schemeClr val="tx1"/>
                </a:solidFill>
                <a:effectLst/>
                <a:latin typeface="Arial" pitchFamily="34" charset="0"/>
              </a:rPr>
              <a:t> nombreuses expériences ont montré l’efficacité de cette méthode</a:t>
            </a:r>
            <a:endParaRPr kumimoji="0" lang="fr-FR" altLang="fr-FR" sz="1800" b="0" i="0" u="none" strike="noStrike" cap="none" normalizeH="0" baseline="0" dirty="0" smtClean="0">
              <a:ln>
                <a:noFill/>
              </a:ln>
              <a:solidFill>
                <a:schemeClr val="tx1"/>
              </a:solidFill>
              <a:effectLst/>
              <a:latin typeface="Arial" pitchFamily="34" charset="0"/>
            </a:endParaRPr>
          </a:p>
        </p:txBody>
      </p:sp>
      <p:sp>
        <p:nvSpPr>
          <p:cNvPr id="3" name="Text Box 7"/>
          <p:cNvSpPr txBox="1">
            <a:spLocks noChangeArrowheads="1"/>
          </p:cNvSpPr>
          <p:nvPr/>
        </p:nvSpPr>
        <p:spPr bwMode="auto">
          <a:xfrm>
            <a:off x="122238" y="3501008"/>
            <a:ext cx="8842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Gain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génétique</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en % /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moyenne</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fonction</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err="1" smtClean="0">
                <a:ln>
                  <a:noFill/>
                </a:ln>
                <a:solidFill>
                  <a:srgbClr val="FF0000"/>
                </a:solidFill>
                <a:effectLst/>
                <a:latin typeface="Arial" pitchFamily="34" charset="0"/>
                <a:cs typeface="Arial" pitchFamily="34" charset="0"/>
              </a:rPr>
              <a:t>Intensité</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 de </a:t>
            </a:r>
            <a:r>
              <a:rPr kumimoji="0" lang="en-US" altLang="fr-FR" sz="1800" b="0" i="0" u="none" strike="noStrike" cap="none" normalizeH="0" baseline="0" dirty="0" err="1" smtClean="0">
                <a:ln>
                  <a:noFill/>
                </a:ln>
                <a:solidFill>
                  <a:srgbClr val="FF0000"/>
                </a:solidFill>
                <a:effectLst/>
                <a:latin typeface="Arial" pitchFamily="34" charset="0"/>
                <a:cs typeface="Arial" pitchFamily="34" charset="0"/>
              </a:rPr>
              <a:t>sélection</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-pep</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a:t>
            </a:r>
            <a:r>
              <a:rPr kumimoji="0" lang="en-US" altLang="fr-FR" sz="1800" b="0" i="0" u="none" strike="noStrike" cap="none" normalizeH="0" baseline="0" dirty="0" smtClean="0">
                <a:ln>
                  <a:noFill/>
                </a:ln>
                <a:solidFill>
                  <a:srgbClr val="6600FF"/>
                </a:solidFill>
                <a:effectLst/>
                <a:latin typeface="Arial" pitchFamily="34" charset="0"/>
                <a:cs typeface="Arial" pitchFamily="34" charset="0"/>
              </a:rPr>
              <a:t>% </a:t>
            </a:r>
            <a:r>
              <a:rPr kumimoji="0" lang="en-US" altLang="fr-FR" sz="1800" b="0" i="0" u="none" strike="noStrike" cap="none" normalizeH="0" baseline="0" dirty="0" err="1" smtClean="0">
                <a:ln>
                  <a:noFill/>
                </a:ln>
                <a:solidFill>
                  <a:srgbClr val="6600FF"/>
                </a:solidFill>
                <a:effectLst/>
                <a:latin typeface="Arial" pitchFamily="34" charset="0"/>
                <a:cs typeface="Arial" pitchFamily="34" charset="0"/>
              </a:rPr>
              <a:t>variabilité</a:t>
            </a:r>
            <a:r>
              <a:rPr kumimoji="0" lang="en-US" altLang="fr-FR" sz="1800" b="0" i="0" u="none" strike="noStrike" cap="none" normalizeH="0" baseline="0" dirty="0" smtClean="0">
                <a:ln>
                  <a:noFill/>
                </a:ln>
                <a:solidFill>
                  <a:srgbClr val="6600FF"/>
                </a:solidFill>
                <a:effectLst/>
                <a:latin typeface="Arial" pitchFamily="34" charset="0"/>
                <a:cs typeface="Arial" pitchFamily="34" charset="0"/>
              </a:rPr>
              <a:t> transmissible</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a:t>
            </a:r>
            <a:r>
              <a:rPr kumimoji="0" lang="en-US" altLang="fr-FR" sz="1800" b="0" i="0" u="none" strike="noStrike" cap="none" normalizeH="0" baseline="0" dirty="0" err="1" smtClean="0">
                <a:ln>
                  <a:noFill/>
                </a:ln>
                <a:solidFill>
                  <a:srgbClr val="00CC00"/>
                </a:solidFill>
                <a:effectLst/>
                <a:latin typeface="Arial" pitchFamily="34" charset="0"/>
                <a:cs typeface="Arial" pitchFamily="34" charset="0"/>
              </a:rPr>
              <a:t>variabilité</a:t>
            </a:r>
            <a:r>
              <a:rPr kumimoji="0" lang="en-US" altLang="fr-FR" sz="1800" b="0" i="0" u="none" strike="noStrike" cap="none" normalizeH="0" baseline="0" dirty="0" smtClean="0">
                <a:ln>
                  <a:noFill/>
                </a:ln>
                <a:solidFill>
                  <a:srgbClr val="00CC00"/>
                </a:solidFill>
                <a:effectLst/>
                <a:latin typeface="Arial" pitchFamily="34" charset="0"/>
                <a:cs typeface="Arial" pitchFamily="34" charset="0"/>
              </a:rPr>
              <a:t>-en production (CV)</a:t>
            </a:r>
          </a:p>
        </p:txBody>
      </p:sp>
      <p:sp>
        <p:nvSpPr>
          <p:cNvPr id="4" name="Text Box 8"/>
          <p:cNvSpPr txBox="1">
            <a:spLocks noChangeArrowheads="1"/>
          </p:cNvSpPr>
          <p:nvPr/>
        </p:nvSpPr>
        <p:spPr bwMode="auto">
          <a:xfrm>
            <a:off x="539750" y="4149080"/>
            <a:ext cx="835342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Sélection</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de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1 plant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sur</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10 </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	 	1,7</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1 plant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sur</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100 </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		2,7</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1 plant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sur</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1000 </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		3,4</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1 plant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sur</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10 000 </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	4,0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fr-FR" sz="18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Exemple</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 Gain en volume en % / </a:t>
            </a:r>
            <a:r>
              <a:rPr kumimoji="0" lang="en-US" altLang="fr-FR" sz="1800" b="0" i="0" u="none" strike="noStrike" cap="none" normalizeH="0" baseline="0" dirty="0" err="1" smtClean="0">
                <a:ln>
                  <a:noFill/>
                </a:ln>
                <a:solidFill>
                  <a:schemeClr val="tx1"/>
                </a:solidFill>
                <a:effectLst/>
                <a:latin typeface="Arial" pitchFamily="34" charset="0"/>
                <a:cs typeface="Arial" pitchFamily="34" charset="0"/>
              </a:rPr>
              <a:t>moyenne</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 </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3,4</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x </a:t>
            </a:r>
            <a:r>
              <a:rPr kumimoji="0" lang="en-US" altLang="fr-FR" sz="1800" b="0" i="0" u="none" strike="noStrike" cap="none" normalizeH="0" baseline="0" dirty="0" smtClean="0">
                <a:ln>
                  <a:noFill/>
                </a:ln>
                <a:solidFill>
                  <a:srgbClr val="3333FF"/>
                </a:solidFill>
                <a:effectLst/>
                <a:latin typeface="Arial" pitchFamily="34" charset="0"/>
                <a:cs typeface="Arial" pitchFamily="34" charset="0"/>
              </a:rPr>
              <a:t>0,2</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x </a:t>
            </a:r>
            <a:r>
              <a:rPr kumimoji="0" lang="en-US" altLang="fr-FR" sz="1800" b="0" i="0" u="none" strike="noStrike" cap="none" normalizeH="0" baseline="0" dirty="0" smtClean="0">
                <a:ln>
                  <a:noFill/>
                </a:ln>
                <a:solidFill>
                  <a:srgbClr val="00CC00"/>
                </a:solidFill>
                <a:effectLst/>
                <a:latin typeface="Arial" pitchFamily="34" charset="0"/>
                <a:cs typeface="Arial" pitchFamily="34" charset="0"/>
              </a:rPr>
              <a:t>20% </a:t>
            </a:r>
            <a:r>
              <a:rPr kumimoji="0" lang="en-US" altLang="fr-FR" sz="1800" b="0" i="0" u="none" strike="noStrike" cap="none" normalizeH="0" baseline="0" dirty="0" smtClean="0">
                <a:ln>
                  <a:noFill/>
                </a:ln>
                <a:solidFill>
                  <a:schemeClr val="tx1"/>
                </a:solidFill>
                <a:effectLst/>
                <a:latin typeface="Arial" pitchFamily="34" charset="0"/>
                <a:cs typeface="Arial" pitchFamily="34" charset="0"/>
              </a:rPr>
              <a:t>= 13,6%</a:t>
            </a:r>
            <a:r>
              <a:rPr kumimoji="0" lang="en-US" altLang="fr-FR" sz="1800" b="0" i="0" u="none" strike="noStrike" cap="none" normalizeH="0" baseline="0" dirty="0" smtClean="0">
                <a:ln>
                  <a:noFill/>
                </a:ln>
                <a:solidFill>
                  <a:srgbClr val="FF0000"/>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4975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35496" y="44624"/>
            <a:ext cx="9001000" cy="1800200"/>
          </a:xfrm>
          <a:prstGeom prst="rect">
            <a:avLst/>
          </a:prstGeom>
          <a:ln w="9525">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fr-FR" sz="3500" b="1" dirty="0" smtClean="0">
                <a:solidFill>
                  <a:schemeClr val="accent3">
                    <a:lumMod val="40000"/>
                    <a:lumOff val="60000"/>
                  </a:schemeClr>
                </a:solidFill>
              </a:rPr>
              <a:t>Sélections intensives en pépinières </a:t>
            </a:r>
          </a:p>
          <a:p>
            <a:pPr marL="0" indent="0" algn="ctr">
              <a:buNone/>
              <a:defRPr/>
            </a:pPr>
            <a:r>
              <a:rPr lang="fr-FR" sz="3500" b="1" i="1" dirty="0" smtClean="0">
                <a:solidFill>
                  <a:srgbClr val="00B050"/>
                </a:solidFill>
              </a:rPr>
              <a:t>Des créations variétales simples, sans risques, et rapides</a:t>
            </a:r>
          </a:p>
          <a:p>
            <a:pPr lvl="6">
              <a:defRPr/>
            </a:pPr>
            <a:endParaRPr lang="fr-FR" sz="1300" b="1" dirty="0" smtClean="0">
              <a:solidFill>
                <a:prstClr val="black"/>
              </a:solidFill>
            </a:endParaRPr>
          </a:p>
        </p:txBody>
      </p:sp>
      <p:sp>
        <p:nvSpPr>
          <p:cNvPr id="2" name="Rectangle 3"/>
          <p:cNvSpPr>
            <a:spLocks noGrp="1" noChangeArrowheads="1"/>
          </p:cNvSpPr>
          <p:nvPr>
            <p:ph type="body" idx="4294967295"/>
          </p:nvPr>
        </p:nvSpPr>
        <p:spPr bwMode="auto">
          <a:xfrm>
            <a:off x="323528" y="2060848"/>
            <a:ext cx="8424936" cy="4392488"/>
          </a:xfrm>
          <a:prstGeom prst="rect">
            <a:avLst/>
          </a:prstGeom>
          <a:solidFill>
            <a:schemeClr val="bg1"/>
          </a:solidFill>
          <a:ln w="9525">
            <a:noFill/>
            <a:miter lim="800000"/>
            <a:headEnd/>
            <a:tailEnd/>
          </a:ln>
          <a:effectLst/>
          <a:extLst/>
        </p:spPr>
        <p:txBody>
          <a:bodyPr vert="horz" wrap="square" lIns="91440" tIns="45720" rIns="91440" bIns="45720" numCol="1" anchor="t" anchorCtr="0" compatLnSpc="1">
            <a:prstTxWarp prst="textNoShape">
              <a:avLst/>
            </a:prstTxWarp>
          </a:bodyPr>
          <a:lstStyle/>
          <a:p>
            <a:pPr>
              <a:buFont typeface="Wingdings" panose="05000000000000000000" pitchFamily="2" charset="2"/>
              <a:buChar char="ü"/>
            </a:pPr>
            <a:r>
              <a:rPr lang="fr-FR" sz="1800" dirty="0" smtClean="0"/>
              <a:t>Le « verger à graines » est créé en plantant directement les individus sélectionnés, sans greffages. Les greffes sont coûteuses</a:t>
            </a:r>
            <a:r>
              <a:rPr lang="fr-FR" sz="1800" dirty="0"/>
              <a:t>, et </a:t>
            </a:r>
            <a:r>
              <a:rPr lang="fr-FR" sz="1800" dirty="0" smtClean="0"/>
              <a:t>ne permettent pas la conversion </a:t>
            </a:r>
            <a:r>
              <a:rPr lang="fr-FR" sz="1800" dirty="0"/>
              <a:t>en plantation simple </a:t>
            </a:r>
            <a:r>
              <a:rPr lang="fr-FR" sz="1800" dirty="0" smtClean="0"/>
              <a:t>s’il y a un problème. </a:t>
            </a:r>
            <a:endParaRPr lang="fr-FR" sz="1800" dirty="0"/>
          </a:p>
          <a:p>
            <a:pPr>
              <a:buFont typeface="Wingdings" panose="05000000000000000000" pitchFamily="2" charset="2"/>
              <a:buChar char="ü"/>
            </a:pPr>
            <a:r>
              <a:rPr lang="fr-FR" sz="1800" dirty="0" smtClean="0"/>
              <a:t>Dans un verger à graines, les arbres se croisent librement pour produire des graines. C’est un bon moyen de mélanger des individus d’origines différentes</a:t>
            </a:r>
            <a:r>
              <a:rPr lang="fr-FR" sz="1800" dirty="0"/>
              <a:t>, </a:t>
            </a:r>
            <a:r>
              <a:rPr lang="fr-FR" sz="1800" dirty="0" smtClean="0"/>
              <a:t>qui produisent en général de meilleurs individus que les croisements à l’intérieur d’une forêt ou provenance, qui eux favorisent les croisements consanguins. De plus, une </a:t>
            </a:r>
            <a:r>
              <a:rPr lang="fr-FR" sz="1800" dirty="0"/>
              <a:t>provenance locale n’est pas nécessairement la meilleure, et ceci sera encore plus vrai dans le futur </a:t>
            </a:r>
            <a:r>
              <a:rPr lang="fr-FR" sz="1800" dirty="0" smtClean="0"/>
              <a:t>…</a:t>
            </a:r>
          </a:p>
          <a:p>
            <a:pPr>
              <a:buFont typeface="Wingdings" panose="05000000000000000000" pitchFamily="2" charset="2"/>
              <a:buChar char="ü"/>
            </a:pPr>
            <a:r>
              <a:rPr lang="fr-FR" sz="1800" dirty="0" smtClean="0"/>
              <a:t>Pour l’inscription du verger à graines au catalogue des plantes cultivées, il faut montrer que ses composants sont bons. Pour cela, on plante des individus supérieurs et des individus moyens provenant des mêmes planches de pépinière, et on observe les résultats au bout de 5 ans. </a:t>
            </a:r>
          </a:p>
          <a:p>
            <a:pPr>
              <a:buFont typeface="Wingdings" panose="05000000000000000000" pitchFamily="2" charset="2"/>
              <a:buChar char="ü"/>
            </a:pPr>
            <a:r>
              <a:rPr lang="fr-FR" sz="1800" dirty="0"/>
              <a:t>Seul surcoût par rapport à une plantation normale : les lignes de plants « moyens » éliminés à 5 ans.</a:t>
            </a:r>
          </a:p>
          <a:p>
            <a:pPr>
              <a:buFont typeface="Wingdings" panose="05000000000000000000" pitchFamily="2" charset="2"/>
              <a:buChar char="ü"/>
            </a:pPr>
            <a:endParaRPr lang="fr-FR" sz="1800" dirty="0"/>
          </a:p>
          <a:p>
            <a:pPr marR="0" lvl="0" algn="l" defTabSz="914400" rtl="0" eaLnBrk="0" fontAlgn="base" latinLnBrk="0" hangingPunct="0">
              <a:lnSpc>
                <a:spcPct val="100000"/>
              </a:lnSpc>
              <a:spcBef>
                <a:spcPct val="20000"/>
              </a:spcBef>
              <a:spcAft>
                <a:spcPct val="0"/>
              </a:spcAft>
              <a:buClrTx/>
              <a:buSzTx/>
              <a:buFont typeface="Wingdings" panose="05000000000000000000" pitchFamily="2" charset="2"/>
              <a:buChar char="ü"/>
              <a:tabLst/>
            </a:pPr>
            <a:endParaRPr kumimoji="0" lang="fr-FR" altLang="fr-F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666764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35496" y="44624"/>
            <a:ext cx="9001000" cy="1800200"/>
          </a:xfrm>
          <a:prstGeom prst="rect">
            <a:avLst/>
          </a:prstGeom>
          <a:ln w="9525">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fr-FR" sz="3500" b="1" dirty="0" smtClean="0">
                <a:solidFill>
                  <a:schemeClr val="accent3">
                    <a:lumMod val="40000"/>
                    <a:lumOff val="60000"/>
                  </a:schemeClr>
                </a:solidFill>
              </a:rPr>
              <a:t>Sélections intensives en pépinières </a:t>
            </a:r>
          </a:p>
          <a:p>
            <a:pPr marL="0" indent="0" algn="ctr">
              <a:buNone/>
              <a:defRPr/>
            </a:pPr>
            <a:r>
              <a:rPr lang="fr-FR" sz="3500" b="1" i="1" dirty="0" smtClean="0">
                <a:solidFill>
                  <a:srgbClr val="00B050"/>
                </a:solidFill>
              </a:rPr>
              <a:t>Eclaircies </a:t>
            </a:r>
            <a:r>
              <a:rPr lang="fr-FR" sz="3500" b="1" i="1" dirty="0">
                <a:solidFill>
                  <a:srgbClr val="00B050"/>
                </a:solidFill>
              </a:rPr>
              <a:t>dans le verger à graines</a:t>
            </a:r>
          </a:p>
          <a:p>
            <a:pPr marL="0" indent="0" algn="ctr">
              <a:buNone/>
              <a:defRPr/>
            </a:pPr>
            <a:endParaRPr lang="fr-FR" sz="3500" b="1" i="1" dirty="0" smtClean="0">
              <a:solidFill>
                <a:srgbClr val="00B050"/>
              </a:solidFill>
            </a:endParaRPr>
          </a:p>
          <a:p>
            <a:pPr lvl="6">
              <a:defRPr/>
            </a:pPr>
            <a:endParaRPr lang="fr-FR" sz="1300" b="1" dirty="0" smtClean="0">
              <a:solidFill>
                <a:prstClr val="black"/>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120852"/>
            <a:ext cx="3206800" cy="2447352"/>
          </a:xfrm>
          <a:prstGeom prst="rect">
            <a:avLst/>
          </a:prstGeom>
          <a:solidFill>
            <a:schemeClr val="bg1"/>
          </a:solidFill>
          <a:ln>
            <a:noFill/>
          </a:ln>
          <a:effec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3120852"/>
            <a:ext cx="3206800" cy="2468388"/>
          </a:xfrm>
          <a:prstGeom prst="rect">
            <a:avLst/>
          </a:prstGeom>
          <a:solidFill>
            <a:schemeClr val="bg1"/>
          </a:solidFill>
          <a:ln>
            <a:noFill/>
          </a:ln>
          <a:effectLst/>
        </p:spPr>
      </p:pic>
      <p:sp>
        <p:nvSpPr>
          <p:cNvPr id="3" name="Flèche droite 2"/>
          <p:cNvSpPr/>
          <p:nvPr/>
        </p:nvSpPr>
        <p:spPr>
          <a:xfrm>
            <a:off x="4067944" y="3939417"/>
            <a:ext cx="864096" cy="64807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5 ans</a:t>
            </a:r>
            <a:endParaRPr lang="fr-FR" dirty="0">
              <a:solidFill>
                <a:schemeClr val="tx1"/>
              </a:solidFill>
            </a:endParaRPr>
          </a:p>
        </p:txBody>
      </p:sp>
      <p:sp>
        <p:nvSpPr>
          <p:cNvPr id="8" name="Rectangle 3"/>
          <p:cNvSpPr txBox="1">
            <a:spLocks noChangeArrowheads="1"/>
          </p:cNvSpPr>
          <p:nvPr/>
        </p:nvSpPr>
        <p:spPr bwMode="auto">
          <a:xfrm>
            <a:off x="323528" y="1772816"/>
            <a:ext cx="8496944" cy="771972"/>
          </a:xfrm>
          <a:prstGeom prst="rect">
            <a:avLst/>
          </a:prstGeom>
          <a:solidFill>
            <a:schemeClr val="bg1"/>
          </a:solidFill>
          <a:ln w="9525">
            <a:noFill/>
            <a:miter lim="800000"/>
            <a:headEnd/>
            <a:tailEnd/>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ü"/>
            </a:pPr>
            <a:r>
              <a:rPr lang="fr-FR" sz="1800" dirty="0" smtClean="0"/>
              <a:t>100 arbres supérieurs et 100 arbres moyens </a:t>
            </a:r>
            <a:r>
              <a:rPr lang="fr-FR" sz="1800" dirty="0" smtClean="0">
                <a:sym typeface="Wingdings" panose="05000000000000000000" pitchFamily="2" charset="2"/>
              </a:rPr>
              <a:t> éclaircie = </a:t>
            </a:r>
            <a:r>
              <a:rPr lang="fr-FR" sz="1800" dirty="0" smtClean="0"/>
              <a:t>50 arbres très supérieurs </a:t>
            </a:r>
            <a:endParaRPr lang="fr-FR" sz="1800" dirty="0"/>
          </a:p>
          <a:p>
            <a:pPr>
              <a:buFont typeface="Wingdings" panose="05000000000000000000" pitchFamily="2" charset="2"/>
              <a:buChar char="ü"/>
            </a:pPr>
            <a:r>
              <a:rPr lang="fr-FR" sz="1800" dirty="0"/>
              <a:t>7 x 7m = ¼ ha</a:t>
            </a:r>
            <a:endParaRPr lang="fr-FR" sz="1800" dirty="0">
              <a:effectLst/>
            </a:endParaRPr>
          </a:p>
        </p:txBody>
      </p:sp>
    </p:spTree>
    <p:extLst>
      <p:ext uri="{BB962C8B-B14F-4D97-AF65-F5344CB8AC3E}">
        <p14:creationId xmlns:p14="http://schemas.microsoft.com/office/powerpoint/2010/main" val="4888345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844824"/>
            <a:ext cx="8568952" cy="3672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contenu 2"/>
          <p:cNvSpPr txBox="1">
            <a:spLocks/>
          </p:cNvSpPr>
          <p:nvPr/>
        </p:nvSpPr>
        <p:spPr>
          <a:xfrm>
            <a:off x="35496" y="188640"/>
            <a:ext cx="9108504" cy="5472608"/>
          </a:xfrm>
          <a:prstGeom prst="rect">
            <a:avLst/>
          </a:prstGeom>
          <a:ln w="9525">
            <a:noFill/>
          </a:ln>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fr-FR" sz="3500" b="1" dirty="0" smtClean="0">
                <a:solidFill>
                  <a:schemeClr val="accent3">
                    <a:lumMod val="40000"/>
                    <a:lumOff val="60000"/>
                  </a:schemeClr>
                </a:solidFill>
              </a:rPr>
              <a:t>Sélections intensives en pépinières</a:t>
            </a:r>
          </a:p>
          <a:p>
            <a:pPr marL="0" indent="0" algn="ctr">
              <a:buNone/>
              <a:defRPr/>
            </a:pPr>
            <a:r>
              <a:rPr lang="fr-FR" sz="3500" b="1" i="1" dirty="0" smtClean="0">
                <a:solidFill>
                  <a:srgbClr val="00B050"/>
                </a:solidFill>
              </a:rPr>
              <a:t>Les acteurs</a:t>
            </a:r>
          </a:p>
          <a:p>
            <a:pPr lvl="6">
              <a:defRPr/>
            </a:pPr>
            <a:endParaRPr lang="fr-FR" sz="1300" b="1" dirty="0" smtClean="0">
              <a:solidFill>
                <a:prstClr val="black"/>
              </a:solidFill>
            </a:endParaRPr>
          </a:p>
          <a:p>
            <a:pPr lvl="6">
              <a:defRPr/>
            </a:pPr>
            <a:endParaRPr lang="fr-FR" sz="1300" b="1" dirty="0">
              <a:solidFill>
                <a:prstClr val="black"/>
              </a:solidFill>
            </a:endParaRPr>
          </a:p>
          <a:p>
            <a:pPr lvl="6">
              <a:defRPr/>
            </a:pPr>
            <a:endParaRPr lang="fr-FR" sz="1300" b="1" dirty="0" smtClean="0">
              <a:solidFill>
                <a:prstClr val="black"/>
              </a:solidFill>
            </a:endParaRPr>
          </a:p>
          <a:p>
            <a:pPr lvl="6">
              <a:defRPr/>
            </a:pPr>
            <a:endParaRPr lang="fr-FR" sz="1300" b="1" dirty="0" smtClean="0">
              <a:solidFill>
                <a:prstClr val="black"/>
              </a:solidFill>
            </a:endParaRPr>
          </a:p>
          <a:p>
            <a:pPr lvl="1">
              <a:buFont typeface="Wingdings" pitchFamily="2" charset="2"/>
              <a:buChar char="ü"/>
              <a:defRPr/>
            </a:pPr>
            <a:r>
              <a:rPr lang="fr-FR" dirty="0" smtClean="0"/>
              <a:t> </a:t>
            </a:r>
            <a:r>
              <a:rPr lang="fr-FR" dirty="0" smtClean="0">
                <a:solidFill>
                  <a:srgbClr val="FF0000"/>
                </a:solidFill>
              </a:rPr>
              <a:t>Pépinières </a:t>
            </a:r>
            <a:r>
              <a:rPr lang="fr-FR" dirty="0" err="1" smtClean="0">
                <a:solidFill>
                  <a:srgbClr val="FF0000"/>
                </a:solidFill>
              </a:rPr>
              <a:t>Bauchery</a:t>
            </a:r>
            <a:r>
              <a:rPr lang="fr-FR" dirty="0" smtClean="0">
                <a:solidFill>
                  <a:srgbClr val="FF0000"/>
                </a:solidFill>
              </a:rPr>
              <a:t> et pépinières de </a:t>
            </a:r>
            <a:r>
              <a:rPr lang="fr-FR" dirty="0" err="1" smtClean="0">
                <a:solidFill>
                  <a:srgbClr val="FF0000"/>
                </a:solidFill>
              </a:rPr>
              <a:t>Claireau</a:t>
            </a:r>
            <a:r>
              <a:rPr lang="fr-FR" dirty="0" smtClean="0">
                <a:solidFill>
                  <a:prstClr val="black"/>
                </a:solidFill>
              </a:rPr>
              <a:t> – Pépinières de la région Centre</a:t>
            </a:r>
          </a:p>
          <a:p>
            <a:pPr marL="457200" lvl="1" indent="0">
              <a:buNone/>
              <a:defRPr/>
            </a:pPr>
            <a:endParaRPr lang="fr-FR" dirty="0" smtClean="0">
              <a:solidFill>
                <a:prstClr val="black"/>
              </a:solidFill>
            </a:endParaRPr>
          </a:p>
          <a:p>
            <a:pPr lvl="1">
              <a:buFont typeface="Wingdings" pitchFamily="2" charset="2"/>
              <a:buChar char="ü"/>
              <a:defRPr/>
            </a:pPr>
            <a:r>
              <a:rPr lang="fr-FR" dirty="0">
                <a:solidFill>
                  <a:prstClr val="black"/>
                </a:solidFill>
              </a:rPr>
              <a:t> </a:t>
            </a:r>
            <a:r>
              <a:rPr lang="fr-FR" dirty="0" smtClean="0">
                <a:solidFill>
                  <a:srgbClr val="FF0000"/>
                </a:solidFill>
              </a:rPr>
              <a:t>Autres pépiniéristes du Syndicat des Pépiniéristes Forestiers et la pépinière de l’ONF </a:t>
            </a:r>
            <a:r>
              <a:rPr lang="fr-FR" dirty="0" smtClean="0"/>
              <a:t>– Les créations de vergers à graines sont coordonnées au niveau national</a:t>
            </a:r>
          </a:p>
          <a:p>
            <a:pPr lvl="1">
              <a:buFont typeface="Wingdings"/>
              <a:buChar char="à"/>
              <a:defRPr/>
            </a:pPr>
            <a:r>
              <a:rPr lang="fr-FR" sz="1800" dirty="0" smtClean="0">
                <a:sym typeface="Wingdings" panose="05000000000000000000" pitchFamily="2" charset="2"/>
              </a:rPr>
              <a:t>Décisions sur les espèces, les provenances à sélectionner, de la composition des vergers à graines, avec l’aide de l’INRA et du CTPS « arbres forestiers », qui représente l’ensemble des professionnels de la filière</a:t>
            </a:r>
          </a:p>
          <a:p>
            <a:pPr lvl="1">
              <a:buFont typeface="Wingdings"/>
              <a:buChar char="à"/>
              <a:defRPr/>
            </a:pPr>
            <a:r>
              <a:rPr lang="fr-FR" sz="1800" dirty="0" smtClean="0">
                <a:sym typeface="Wingdings" panose="05000000000000000000" pitchFamily="2" charset="2"/>
              </a:rPr>
              <a:t>Répartition des efforts et des vergers à graines entre pépiniéristes volontaires</a:t>
            </a:r>
            <a:endParaRPr lang="fr-FR" sz="1800" dirty="0" smtClean="0"/>
          </a:p>
        </p:txBody>
      </p:sp>
    </p:spTree>
    <p:extLst>
      <p:ext uri="{BB962C8B-B14F-4D97-AF65-F5344CB8AC3E}">
        <p14:creationId xmlns:p14="http://schemas.microsoft.com/office/powerpoint/2010/main" val="133225130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2822</TotalTime>
  <Words>584</Words>
  <Application>Microsoft Office PowerPoint</Application>
  <PresentationFormat>Affichage à l'écran (4:3)</PresentationFormat>
  <Paragraphs>114</Paragraphs>
  <Slides>18</Slides>
  <Notes>0</Notes>
  <HiddenSlides>0</HiddenSlides>
  <MMClips>0</MMClips>
  <ScaleCrop>false</ScaleCrop>
  <HeadingPairs>
    <vt:vector size="6" baseType="variant">
      <vt:variant>
        <vt:lpstr>Polices utilisées</vt:lpstr>
      </vt:variant>
      <vt:variant>
        <vt:i4>8</vt:i4>
      </vt:variant>
      <vt:variant>
        <vt:lpstr>Thème</vt:lpstr>
      </vt:variant>
      <vt:variant>
        <vt:i4>3</vt:i4>
      </vt:variant>
      <vt:variant>
        <vt:lpstr>Titres des diapositives</vt:lpstr>
      </vt:variant>
      <vt:variant>
        <vt:i4>18</vt:i4>
      </vt:variant>
    </vt:vector>
  </HeadingPairs>
  <TitlesOfParts>
    <vt:vector size="29" baseType="lpstr">
      <vt:lpstr>Microsoft YaHei</vt:lpstr>
      <vt:lpstr>Arial</vt:lpstr>
      <vt:lpstr>Calibri</vt:lpstr>
      <vt:lpstr>Congress</vt:lpstr>
      <vt:lpstr>CongressEF-ExtraBold</vt:lpstr>
      <vt:lpstr>CongressMed</vt:lpstr>
      <vt:lpstr>Times New Roman</vt:lpstr>
      <vt:lpstr>Wingdings</vt:lpstr>
      <vt:lpstr>Thème Office</vt:lpstr>
      <vt:lpstr>1_Thème Office</vt:lpstr>
      <vt:lpstr>2_Thème Office</vt:lpstr>
      <vt:lpstr>SPEAL, projet région Centre juillet 2013-juin 2016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sélection participative sur feuillus précieux</dc:title>
  <dc:creator>Jonathan</dc:creator>
  <cp:lastModifiedBy>Brigitte</cp:lastModifiedBy>
  <cp:revision>178</cp:revision>
  <cp:lastPrinted>2013-09-09T11:59:45Z</cp:lastPrinted>
  <dcterms:created xsi:type="dcterms:W3CDTF">2013-09-05T12:42:55Z</dcterms:created>
  <dcterms:modified xsi:type="dcterms:W3CDTF">2014-12-23T11:00:05Z</dcterms:modified>
</cp:coreProperties>
</file>