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9" r:id="rId4"/>
    <p:sldId id="258" r:id="rId5"/>
    <p:sldId id="260" r:id="rId6"/>
    <p:sldId id="261" r:id="rId7"/>
    <p:sldId id="262" r:id="rId8"/>
    <p:sldId id="263" r:id="rId9"/>
    <p:sldId id="264" r:id="rId10"/>
    <p:sldId id="266" r:id="rId11"/>
    <p:sldId id="271" r:id="rId12"/>
    <p:sldId id="272" r:id="rId13"/>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110"/>
    <a:srgbClr val="BDCD00"/>
    <a:srgbClr val="E20026"/>
    <a:srgbClr val="4066AA"/>
    <a:srgbClr val="5EC5ED"/>
    <a:srgbClr val="F6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81" y="106"/>
      </p:cViewPr>
      <p:guideLst>
        <p:guide orient="horz" pos="2381"/>
        <p:guide pos="3175"/>
      </p:guideLst>
    </p:cSldViewPr>
  </p:slideViewPr>
  <p:notesTextViewPr>
    <p:cViewPr>
      <p:scale>
        <a:sx n="100" d="100"/>
        <a:sy n="100" d="100"/>
      </p:scale>
      <p:origin x="0" y="0"/>
    </p:cViewPr>
  </p:notesTextViewPr>
  <p:notesViewPr>
    <p:cSldViewPr>
      <p:cViewPr varScale="1">
        <p:scale>
          <a:sx n="44" d="100"/>
          <a:sy n="44" d="100"/>
        </p:scale>
        <p:origin x="-3012" y="-126"/>
      </p:cViewPr>
      <p:guideLst>
        <p:guide orient="horz" pos="3367"/>
        <p:guide pos="238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fr-FR" sz="1400" b="0" i="0" u="none" strike="noStrike" kern="1200" cap="none" spc="0" baseline="0">
              <a:solidFill>
                <a:srgbClr val="000000"/>
              </a:solidFill>
              <a:uFillTx/>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289FB906-478C-4881-A8D9-6C7CA3AE67E1}"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‹N°›</a:t>
            </a:fld>
            <a:endParaRPr lang="fr-FR"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3427274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Espace réservé des commentaires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fr-FR"/>
          </a:p>
        </p:txBody>
      </p:sp>
      <p:sp>
        <p:nvSpPr>
          <p:cNvPr id="4" name="Espace réservé de l'en-têt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343683B3-061E-4DDF-A645-2F0D9E3D4F6E}" type="slidenum">
              <a:rPr/>
              <a:pPr lvl="0"/>
              <a:t>‹N°›</a:t>
            </a:fld>
            <a:endParaRPr lang="fr-FR"/>
          </a:p>
        </p:txBody>
      </p:sp>
    </p:spTree>
    <p:extLst>
      <p:ext uri="{BB962C8B-B14F-4D97-AF65-F5344CB8AC3E}">
        <p14:creationId xmlns:p14="http://schemas.microsoft.com/office/powerpoint/2010/main" val="329320255"/>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fr-FR"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3745564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a:xfrm>
            <a:off x="755998" y="5078522"/>
            <a:ext cx="6047640" cy="1785104"/>
          </a:xfrm>
        </p:spPr>
        <p:txBody>
          <a:bodyPr>
            <a:spAutoFit/>
          </a:bodyPr>
          <a:lstStyle/>
          <a:p>
            <a:pPr marL="0" lvl="0" indent="0" algn="just">
              <a:buNone/>
            </a:pPr>
            <a:r>
              <a:rPr lang="fr-FR" sz="1400" dirty="0" smtClean="0">
                <a:latin typeface="CongressEF-ExtraBold" pitchFamily="50"/>
              </a:rPr>
              <a:t>Tâche 1 </a:t>
            </a:r>
            <a:r>
              <a:rPr lang="fr-FR" sz="1400" dirty="0" smtClean="0">
                <a:latin typeface="CongressMed" pitchFamily="50"/>
              </a:rPr>
              <a:t>: Sensibilisation à l'</a:t>
            </a:r>
            <a:r>
              <a:rPr lang="fr-FR" sz="1400" dirty="0" err="1" smtClean="0">
                <a:latin typeface="CongressMed" pitchFamily="50"/>
              </a:rPr>
              <a:t>agroécologie</a:t>
            </a:r>
            <a:r>
              <a:rPr lang="fr-FR" sz="1400" dirty="0" smtClean="0">
                <a:latin typeface="CongressMed" pitchFamily="50"/>
              </a:rPr>
              <a:t> et à la gestion de la biodiversité cultivée des acteurs en amont et en aval des filières agro-alimentaires et forestières de la région </a:t>
            </a:r>
          </a:p>
          <a:p>
            <a:pPr marL="0" lvl="0" indent="0" algn="just">
              <a:buNone/>
            </a:pPr>
            <a:r>
              <a:rPr lang="fr-FR" sz="1400" dirty="0" smtClean="0">
                <a:latin typeface="CongressMed" pitchFamily="50"/>
              </a:rPr>
              <a:t>-</a:t>
            </a:r>
            <a:r>
              <a:rPr lang="fr-FR" sz="1200" dirty="0" smtClean="0">
                <a:latin typeface="CongressMed" pitchFamily="50"/>
              </a:rPr>
              <a:t> conférence sur le concept de l'</a:t>
            </a:r>
            <a:r>
              <a:rPr lang="fr-FR" sz="1200" dirty="0" err="1" smtClean="0">
                <a:latin typeface="CongressMed" pitchFamily="50"/>
              </a:rPr>
              <a:t>agroécologie</a:t>
            </a:r>
            <a:r>
              <a:rPr lang="fr-FR" sz="1200" dirty="0" smtClean="0">
                <a:latin typeface="CongressMed" pitchFamily="50"/>
              </a:rPr>
              <a:t> et son application aux systèmes agricoles à destination du grand public</a:t>
            </a:r>
          </a:p>
          <a:p>
            <a:pPr marL="0" lvl="0" indent="0" algn="just">
              <a:buNone/>
            </a:pPr>
            <a:r>
              <a:rPr lang="fr-FR" sz="1200" dirty="0" smtClean="0">
                <a:latin typeface="CongressMed" pitchFamily="50"/>
              </a:rPr>
              <a:t>- journées de formation à la sélection de variétés population de blé, de maïs et de tournesol à la ferme à destination des agriculteurs</a:t>
            </a:r>
          </a:p>
          <a:p>
            <a:pPr marL="0" lvl="0" indent="0" algn="just">
              <a:buNone/>
            </a:pPr>
            <a:r>
              <a:rPr lang="fr-FR" sz="1200" dirty="0" smtClean="0">
                <a:latin typeface="CongressMed" pitchFamily="50"/>
              </a:rPr>
              <a:t>-journées de formation sur l'agroforesterie à destination des agriculteurs et des forestiers</a:t>
            </a:r>
          </a:p>
          <a:p>
            <a:pPr marL="0" lvl="0" indent="0" algn="just">
              <a:buNone/>
            </a:pPr>
            <a:r>
              <a:rPr lang="fr-FR" sz="1200" dirty="0" smtClean="0">
                <a:latin typeface="CongressMed" pitchFamily="50"/>
              </a:rPr>
              <a:t>-journées de communication autour des plates-formes de démonstration de blé et maïs/tournesol</a:t>
            </a:r>
          </a:p>
          <a:p>
            <a:pPr marL="0" lvl="0" indent="0" algn="just">
              <a:buNone/>
            </a:pPr>
            <a:r>
              <a:rPr lang="fr-FR" sz="1200" dirty="0" smtClean="0">
                <a:latin typeface="CongressMed" pitchFamily="50"/>
              </a:rPr>
              <a:t>-prise de contact avec les acteurs des filières agro-alimentaires et de la filière bois de la région en vue d'impulser la création de débouchés nouveaux pour les producteurs impliqués dans la démarche</a:t>
            </a:r>
          </a:p>
          <a:p>
            <a:pPr marL="0" lvl="0" indent="0" algn="just">
              <a:buNone/>
            </a:pPr>
            <a:r>
              <a:rPr lang="fr-FR" sz="1200" dirty="0" smtClean="0">
                <a:latin typeface="CongressMed" pitchFamily="50"/>
              </a:rPr>
              <a:t>-ateliers pédagogiques autour de la biodiversité cultivée à destination du grand public</a:t>
            </a:r>
          </a:p>
          <a:p>
            <a:pPr marL="0" lvl="0" indent="0" algn="just">
              <a:buNone/>
            </a:pPr>
            <a:r>
              <a:rPr lang="fr-FR" sz="1200" dirty="0" smtClean="0">
                <a:latin typeface="CongressMed" pitchFamily="50"/>
              </a:rPr>
              <a:t>-mobilisation des acteurs politiques pour les implémentations locales de la PAC-2015, en ce qui concerne les mesures en faveur de l'agroforesterie</a:t>
            </a:r>
          </a:p>
          <a:p>
            <a:pPr marL="0" lvl="0" indent="0" algn="l"/>
            <a:r>
              <a:rPr lang="fr-FR" sz="1200" dirty="0" smtClean="0">
                <a:latin typeface="CongressEF-ExtraBold" pitchFamily="50"/>
              </a:rPr>
              <a:t>Tâche 2 </a:t>
            </a:r>
            <a:r>
              <a:rPr lang="fr-FR" sz="1200" dirty="0" smtClean="0">
                <a:latin typeface="CongressMed" pitchFamily="50"/>
              </a:rPr>
              <a:t>: Publications techniques et de vulgarisation en région Centre </a:t>
            </a:r>
          </a:p>
          <a:p>
            <a:pPr marL="0" lvl="0" indent="0" algn="l">
              <a:buChar char="-"/>
            </a:pPr>
            <a:r>
              <a:rPr lang="fr-FR" sz="1200" dirty="0" smtClean="0">
                <a:latin typeface="CongressMed" pitchFamily="50"/>
              </a:rPr>
              <a:t>Création et impression de livrets technique :</a:t>
            </a:r>
          </a:p>
          <a:p>
            <a:pPr marL="0" lvl="0" indent="0" algn="l">
              <a:buChar char="-"/>
            </a:pPr>
            <a:r>
              <a:rPr lang="fr-FR" sz="1200" dirty="0" smtClean="0">
                <a:latin typeface="CongressMed" pitchFamily="50"/>
              </a:rPr>
              <a:t>-sur la démarche de sélection de variétés population à la ferme  </a:t>
            </a:r>
          </a:p>
          <a:p>
            <a:pPr marL="0" lvl="0" indent="0" algn="l">
              <a:buChar char="-"/>
            </a:pPr>
            <a:r>
              <a:rPr lang="fr-FR" sz="1200" dirty="0" smtClean="0">
                <a:latin typeface="CongressMed" pitchFamily="50"/>
              </a:rPr>
              <a:t>-sur l'agroforesterie et la sélection participative d'espèces ligneuses</a:t>
            </a:r>
          </a:p>
          <a:p>
            <a:pPr marL="0" lvl="0" indent="0" algn="l"/>
            <a:endParaRPr lang="fr-FR" sz="1200" dirty="0" smtClean="0">
              <a:latin typeface="CongressMed" pitchFamily="50"/>
            </a:endParaRPr>
          </a:p>
          <a:p>
            <a:pPr marL="0" lvl="0" indent="0" algn="l"/>
            <a:r>
              <a:rPr lang="fr-FR" sz="1200" dirty="0" smtClean="0">
                <a:latin typeface="CongressEF-ExtraBold" pitchFamily="50"/>
              </a:rPr>
              <a:t>Tâche 3 </a:t>
            </a:r>
            <a:r>
              <a:rPr lang="fr-FR" sz="1200" dirty="0" smtClean="0">
                <a:latin typeface="CongressMed" pitchFamily="50"/>
              </a:rPr>
              <a:t>: Animation internet sur le projet</a:t>
            </a:r>
          </a:p>
          <a:p>
            <a:pPr marL="0" lvl="0" indent="0" algn="l"/>
            <a:r>
              <a:rPr lang="fr-FR" sz="1200" dirty="0" smtClean="0">
                <a:latin typeface="Wingdings" pitchFamily="2"/>
              </a:rPr>
              <a:t></a:t>
            </a:r>
            <a:r>
              <a:rPr lang="fr-FR" sz="1200" dirty="0" smtClean="0">
                <a:latin typeface="CongressMed" pitchFamily="50"/>
              </a:rPr>
              <a:t>  actualités, comptes-rendus, liens vers les sites dédiés aux pratiques </a:t>
            </a:r>
            <a:r>
              <a:rPr lang="fr-FR" sz="1200" dirty="0" err="1" smtClean="0">
                <a:latin typeface="CongressMed" pitchFamily="50"/>
              </a:rPr>
              <a:t>agroécologiques</a:t>
            </a:r>
            <a:r>
              <a:rPr lang="fr-FR" sz="1200" dirty="0" smtClean="0">
                <a:latin typeface="CongressMed" pitchFamily="50"/>
              </a:rPr>
              <a:t>, publications dans d'autres sites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sng" strike="noStrike" kern="1200" cap="none" spc="0" baseline="0" dirty="0" smtClean="0">
                <a:solidFill>
                  <a:srgbClr val="000000"/>
                </a:solidFill>
                <a:uFillTx/>
                <a:latin typeface="CongressEF-ExtraBold" pitchFamily="50"/>
              </a:rPr>
              <a:t>Volet B. Mise en place de protocoles de sélection participative et suivis des expérimentations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smtClean="0">
              <a:solidFill>
                <a:srgbClr val="000000"/>
              </a:solidFill>
              <a:uFillTx/>
              <a:latin typeface="CongressMed" pitchFamily="5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smtClean="0">
                <a:solidFill>
                  <a:srgbClr val="000000"/>
                </a:solidFill>
                <a:uFillTx/>
                <a:latin typeface="CongressEF-ExtraBold" pitchFamily="50"/>
              </a:rPr>
              <a:t>Tâche 4 </a:t>
            </a:r>
            <a:r>
              <a:rPr lang="fr-FR" sz="2000" b="0" i="0" u="none" strike="noStrike" kern="1200" cap="none" spc="0" baseline="0" dirty="0" smtClean="0">
                <a:solidFill>
                  <a:srgbClr val="000000"/>
                </a:solidFill>
                <a:uFillTx/>
                <a:latin typeface="CongressMed" pitchFamily="50"/>
              </a:rPr>
              <a:t>: Élaboration d'une méthodologie de sélection participative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smtClean="0">
                <a:solidFill>
                  <a:srgbClr val="000000"/>
                </a:solidFill>
                <a:uFillTx/>
                <a:latin typeface="CongressMed" pitchFamily="50"/>
              </a:rPr>
              <a:t> </a:t>
            </a:r>
            <a:r>
              <a:rPr lang="fr-FR" sz="1800" b="0" i="0" u="none" strike="noStrike" kern="1200" cap="none" spc="0" baseline="0" dirty="0" smtClean="0">
                <a:solidFill>
                  <a:srgbClr val="000000"/>
                </a:solidFill>
                <a:uFillTx/>
                <a:latin typeface="CongressMed" pitchFamily="50"/>
              </a:rPr>
              <a:t>(partenaires académiques)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smtClean="0">
              <a:solidFill>
                <a:srgbClr val="000000"/>
              </a:solidFill>
              <a:uFillTx/>
              <a:latin typeface="CongressMed" pitchFamily="50"/>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smtClean="0">
                <a:solidFill>
                  <a:srgbClr val="000000"/>
                </a:solidFill>
                <a:uFillTx/>
                <a:latin typeface="CongressEF-ExtraBold" pitchFamily="50"/>
              </a:rPr>
              <a:t>Tâche 5 </a:t>
            </a:r>
            <a:r>
              <a:rPr lang="fr-FR" sz="2000" b="0" i="0" u="none" strike="noStrike" kern="1200" cap="none" spc="0" baseline="0" dirty="0" smtClean="0">
                <a:solidFill>
                  <a:srgbClr val="000000"/>
                </a:solidFill>
                <a:uFillTx/>
                <a:latin typeface="CongressMed" pitchFamily="50"/>
              </a:rPr>
              <a:t>: Co-construction des protocoles de sélection participative avec les professionnels</a:t>
            </a:r>
          </a:p>
          <a:p>
            <a:pPr marL="0" lvl="0" indent="0">
              <a:buNone/>
            </a:pPr>
            <a:endParaRPr lang="fr-FR" sz="2000" b="1" dirty="0" smtClean="0">
              <a:latin typeface="CongressMed" pitchFamily="50"/>
            </a:endParaRPr>
          </a:p>
          <a:p>
            <a:pPr marL="0" lvl="0" indent="0">
              <a:buNone/>
            </a:pPr>
            <a:r>
              <a:rPr lang="fr-FR" sz="2000" b="1" dirty="0" smtClean="0">
                <a:latin typeface="CongressMed" pitchFamily="50"/>
              </a:rPr>
              <a:t>-</a:t>
            </a:r>
            <a:r>
              <a:rPr lang="fr-FR" sz="2000" dirty="0" smtClean="0">
                <a:latin typeface="CongressMed" pitchFamily="50"/>
              </a:rPr>
              <a:t>Co-construction des protocoles expérimentaux avec les agriculteurs pour les espèces annuelles:</a:t>
            </a:r>
          </a:p>
          <a:p>
            <a:pPr marL="0" lvl="0" indent="0">
              <a:buNone/>
            </a:pPr>
            <a:r>
              <a:rPr lang="fr-FR" sz="2000" dirty="0" smtClean="0">
                <a:latin typeface="Wingdings" pitchFamily="2"/>
              </a:rPr>
              <a:t></a:t>
            </a:r>
            <a:r>
              <a:rPr lang="fr-FR" sz="2000" dirty="0" smtClean="0">
                <a:latin typeface="CongressMed" pitchFamily="50"/>
              </a:rPr>
              <a:t> journées annuelles de mutualisation sur les plateformes régionales (blé, maïs et tournesol) entre les différents groupes régionaux</a:t>
            </a:r>
          </a:p>
          <a:p>
            <a:pPr marL="0" lvl="0" indent="0" algn="just">
              <a:buNone/>
            </a:pPr>
            <a:r>
              <a:rPr lang="fr-FR" sz="2000" dirty="0" smtClean="0">
                <a:latin typeface="CongressMed" pitchFamily="50"/>
              </a:rPr>
              <a:t>-Co-construction des protocoles de sélection participative avec les agriculteurs, forestiers et pépiniéristes pour les espèces ligneuses forestières et fruitières si émergence de la demande;</a:t>
            </a:r>
          </a:p>
          <a:p>
            <a:pPr marL="0" lvl="0" indent="0" algn="just">
              <a:buNone/>
            </a:pPr>
            <a:r>
              <a:rPr lang="fr-FR" sz="2000" dirty="0" smtClean="0">
                <a:latin typeface="CongressMed" pitchFamily="50"/>
              </a:rPr>
              <a:t>-Co-construction des protocoles d'expérimentation pour la parcelle "d'expérimentation système" avec les agriculteurs et les forestiers</a:t>
            </a:r>
            <a:endParaRPr lang="fr-FR" sz="2000" dirty="0" smtClean="0">
              <a:latin typeface="CongressMed" pitchFamily="50"/>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smtClean="0">
              <a:solidFill>
                <a:srgbClr val="000000"/>
              </a:solidFill>
              <a:uFillTx/>
              <a:latin typeface="CongressMed" pitchFamily="50"/>
            </a:endParaRPr>
          </a:p>
          <a:p>
            <a:pPr marL="0" lvl="0" indent="0" algn="just">
              <a:buNone/>
            </a:pPr>
            <a:r>
              <a:rPr lang="fr-FR" sz="2000" dirty="0" smtClean="0">
                <a:latin typeface="CongressEF-ExtraBold" pitchFamily="50"/>
              </a:rPr>
              <a:t>Tâche 8</a:t>
            </a:r>
            <a:r>
              <a:rPr lang="fr-FR" sz="2000" dirty="0" smtClean="0">
                <a:latin typeface="CongressMed" pitchFamily="50"/>
              </a:rPr>
              <a:t> : Suivi des parcelles expérimentales délocalisées chez les agriculteurs et pépiniéristes expérimentateurs</a:t>
            </a:r>
          </a:p>
          <a:p>
            <a:pPr marL="0" lvl="0" indent="0" algn="just">
              <a:buNone/>
            </a:pPr>
            <a:r>
              <a:rPr lang="fr-FR" sz="2000" dirty="0" smtClean="0">
                <a:latin typeface="CongressMed" pitchFamily="50"/>
              </a:rPr>
              <a:t>Pour les espèces annuelles :</a:t>
            </a:r>
          </a:p>
          <a:p>
            <a:pPr marL="0" lvl="0" indent="0">
              <a:buNone/>
            </a:pPr>
            <a:r>
              <a:rPr lang="fr-FR" sz="1800" dirty="0" smtClean="0">
                <a:latin typeface="CongressMed" pitchFamily="50"/>
              </a:rPr>
              <a:t>-Appui aux agriculteurs lors de deux temps collectifs (chantiers) chaque année pour:</a:t>
            </a:r>
          </a:p>
          <a:p>
            <a:pPr marL="0" lvl="0" indent="0">
              <a:buChar char="-"/>
            </a:pPr>
            <a:r>
              <a:rPr lang="fr-FR" sz="1800" dirty="0" smtClean="0">
                <a:latin typeface="CongressMed" pitchFamily="50"/>
              </a:rPr>
              <a:t>-la mise en place des parcelles expérimentales;  </a:t>
            </a:r>
          </a:p>
          <a:p>
            <a:pPr marL="0" lvl="0" indent="0">
              <a:buChar char="-"/>
            </a:pPr>
            <a:r>
              <a:rPr lang="fr-FR" sz="1800" dirty="0" smtClean="0">
                <a:latin typeface="CongressMed" pitchFamily="50"/>
              </a:rPr>
              <a:t>- pour les sélections massales</a:t>
            </a:r>
          </a:p>
          <a:p>
            <a:pPr marL="0" lvl="0" indent="0">
              <a:buNone/>
            </a:pPr>
            <a:r>
              <a:rPr lang="fr-FR" sz="1800" dirty="0" smtClean="0">
                <a:latin typeface="CongressMed" pitchFamily="50"/>
              </a:rPr>
              <a:t>-Réalisation de séries de notations sur les différentes variétés évaluées au cours de leur cycle végétatif</a:t>
            </a:r>
          </a:p>
          <a:p>
            <a:pPr marL="0" lvl="0" indent="0">
              <a:buNone/>
            </a:pPr>
            <a:r>
              <a:rPr lang="fr-FR" sz="1800" dirty="0" smtClean="0">
                <a:latin typeface="CongressMed" pitchFamily="50"/>
              </a:rPr>
              <a:t>-Amélioration de la base de données élaborée pour le suivi des variétés population de blé et adaptation de cette base pour le suivi des variétés population de maïs et de tournesol</a:t>
            </a:r>
          </a:p>
          <a:p>
            <a:pPr marL="0" lvl="0" indent="0" algn="just">
              <a:buNone/>
            </a:pPr>
            <a:r>
              <a:rPr lang="fr-FR" sz="2000" dirty="0" smtClean="0">
                <a:latin typeface="CongressEF-ExtraBold" pitchFamily="50"/>
              </a:rPr>
              <a:t>Tâche 8</a:t>
            </a:r>
            <a:r>
              <a:rPr lang="fr-FR" sz="2000" dirty="0" smtClean="0">
                <a:latin typeface="CongressMed" pitchFamily="50"/>
              </a:rPr>
              <a:t> : Suivi des parcelles expérimentales délocalisées chez les agriculteurs et pépiniéristes expérimentateurs</a:t>
            </a:r>
          </a:p>
          <a:p>
            <a:pPr marL="0" lvl="0" indent="0" algn="just">
              <a:buNone/>
            </a:pPr>
            <a:r>
              <a:rPr lang="fr-FR" sz="2000" dirty="0" smtClean="0">
                <a:latin typeface="CongressMed" pitchFamily="50"/>
              </a:rPr>
              <a:t>Pour les espèces ligneuses :</a:t>
            </a:r>
          </a:p>
          <a:p>
            <a:pPr marL="0" lvl="0" indent="0" algn="just">
              <a:buNone/>
            </a:pPr>
            <a:r>
              <a:rPr lang="fr-FR" sz="1800" dirty="0" smtClean="0">
                <a:latin typeface="CongressMed" pitchFamily="50"/>
              </a:rPr>
              <a:t>-Sélections d'individus d'espèces ligneuses chez les pépiniéristes</a:t>
            </a:r>
          </a:p>
          <a:p>
            <a:pPr marL="0" lvl="0" indent="0">
              <a:buNone/>
            </a:pPr>
            <a:r>
              <a:rPr lang="fr-FR" sz="1800" dirty="0" smtClean="0">
                <a:latin typeface="CongressMed" pitchFamily="50"/>
              </a:rPr>
              <a:t>-Adaptation de la base de données élaborée pour le suivi des variétés population de blé pour le suivi des espèces ligneuses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dirty="0"/>
          </a:p>
        </p:txBody>
      </p:sp>
    </p:spTree>
    <p:extLst>
      <p:ext uri="{BB962C8B-B14F-4D97-AF65-F5344CB8AC3E}">
        <p14:creationId xmlns:p14="http://schemas.microsoft.com/office/powerpoint/2010/main" val="183695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352349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75281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226645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nchorCtr="1">
            <a:spAutoFit/>
          </a:bodyPr>
          <a:lstStyle/>
          <a:p>
            <a:pPr marL="0" lvl="0" indent="0" algn="l"/>
            <a:r>
              <a:rPr lang="fr-FR" sz="1200">
                <a:latin typeface="Arial" pitchFamily="34"/>
              </a:rPr>
              <a:t>Volonté de l'INRA Val de Loire ( Environnement) et des organismes professionnels agricoles membres du réseau associatifs InPACT Centre de favoriser le développement de systèmes agroécologiques.</a:t>
            </a:r>
          </a:p>
          <a:p>
            <a:pPr marL="0" lvl="0" indent="0" algn="l"/>
            <a:endParaRPr lang="fr-FR" sz="1200">
              <a:latin typeface="Arial" pitchFamily="34"/>
            </a:endParaRPr>
          </a:p>
          <a:p>
            <a:pPr lvl="0" algn="l">
              <a:spcBef>
                <a:spcPts val="565"/>
              </a:spcBef>
            </a:pPr>
            <a:r>
              <a:rPr lang="fr-FR" sz="1200">
                <a:latin typeface="Arial" pitchFamily="34"/>
              </a:rPr>
              <a:t>Le projet </a:t>
            </a:r>
            <a:r>
              <a:rPr lang="fr-FR" sz="1200" i="1">
                <a:latin typeface="Arial" pitchFamily="34"/>
              </a:rPr>
              <a:t>Réseau de Fermes, projet collectif du réseau InPACT Centre, débuté en 2009 par l'ARDEAR Centre, </a:t>
            </a:r>
            <a:r>
              <a:rPr lang="fr-FR" sz="1200">
                <a:latin typeface="Arial" pitchFamily="34"/>
              </a:rPr>
              <a:t>vise à accompagner les agriculteurs dans le changement de pratiques agricoles vers une amélioration environnementale, économique et sociale de leurs systèmes de production, au sein de divers groupes de travail (Agroforesterie, Entretien de la fertilité du sol par la culture de légumineuses, Énergie à la ferme, Autonomie protéique, Vente Directe de matières premières entre agriculteurs, seléction variétale à la ferme de maïs et tournesol population).</a:t>
            </a:r>
          </a:p>
          <a:p>
            <a:pPr marL="0" lvl="0" indent="0" algn="l"/>
            <a:endParaRPr lang="fr-FR" sz="1200">
              <a:latin typeface="Arial" pitchFamily="34"/>
            </a:endParaRPr>
          </a:p>
          <a:p>
            <a:pPr marL="0" lvl="0" indent="0" algn="l"/>
            <a:endParaRPr lang="fr-FR" sz="1200">
              <a:latin typeface="Arial" pitchFamily="34"/>
            </a:endParaRPr>
          </a:p>
          <a:p>
            <a:pPr marL="0" lvl="0" indent="0" algn="l"/>
            <a:endParaRPr lang="fr-FR" sz="1200">
              <a:latin typeface="Arial" pitchFamily="34"/>
            </a:endParaRPr>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r>
              <a:rPr lang="fr-FR" sz="1200"/>
              <a:t>..</a:t>
            </a:r>
          </a:p>
        </p:txBody>
      </p:sp>
    </p:spTree>
    <p:extLst>
      <p:ext uri="{BB962C8B-B14F-4D97-AF65-F5344CB8AC3E}">
        <p14:creationId xmlns:p14="http://schemas.microsoft.com/office/powerpoint/2010/main" val="223365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nchorCtr="1">
            <a:spAutoFit/>
          </a:bodyPr>
          <a:lstStyle/>
          <a:p>
            <a:pPr marL="0" lvl="0" indent="0" algn="l"/>
            <a:r>
              <a:rPr lang="fr-FR" sz="1200">
                <a:latin typeface="Arial" pitchFamily="34"/>
              </a:rPr>
              <a:t>Volonté de l'INRA Val de Loire ( Environnement) et des organismes professionnels agricoles membres du réseau associatifs InPACT Centre de favoriser le développement de systèmes agroécologiques.</a:t>
            </a:r>
          </a:p>
          <a:p>
            <a:pPr marL="0" lvl="0" indent="0" algn="l"/>
            <a:endParaRPr lang="fr-FR" sz="1200">
              <a:latin typeface="Arial" pitchFamily="34"/>
            </a:endParaRPr>
          </a:p>
          <a:p>
            <a:pPr lvl="0" algn="l">
              <a:spcBef>
                <a:spcPts val="565"/>
              </a:spcBef>
            </a:pPr>
            <a:r>
              <a:rPr lang="fr-FR" sz="1200">
                <a:latin typeface="Arial" pitchFamily="34"/>
              </a:rPr>
              <a:t>Le projet </a:t>
            </a:r>
            <a:r>
              <a:rPr lang="fr-FR" sz="1200" i="1">
                <a:latin typeface="Arial" pitchFamily="34"/>
              </a:rPr>
              <a:t>Réseau de Fermes, projet collectif du réseau InPACT Centre, débuté en 2009 par l'ARDEAR Centre, </a:t>
            </a:r>
            <a:r>
              <a:rPr lang="fr-FR" sz="1200">
                <a:latin typeface="Arial" pitchFamily="34"/>
              </a:rPr>
              <a:t>vise à accompagner les agriculteurs dans le changement de pratiques agricoles vers une amélioration environnementale, économique et sociale de leurs systèmes de production, au sein de divers groupes de travail (Agroforesterie, Entretien de la fertilité du sol par la culture de légumineuses, Énergie à la ferme, Autonomie protéique, Vente Directe de matières premières entre agriculteurs, seléction variétale à la ferme de maïs et tournesol population).</a:t>
            </a:r>
          </a:p>
          <a:p>
            <a:pPr marL="0" lvl="0" indent="0" algn="l"/>
            <a:endParaRPr lang="fr-FR" sz="1200">
              <a:latin typeface="Arial" pitchFamily="34"/>
            </a:endParaRPr>
          </a:p>
          <a:p>
            <a:pPr marL="0" lvl="0" indent="0" algn="l"/>
            <a:endParaRPr lang="fr-FR" sz="1200">
              <a:latin typeface="Arial" pitchFamily="34"/>
            </a:endParaRPr>
          </a:p>
          <a:p>
            <a:pPr marL="0" lvl="0" indent="0" algn="l"/>
            <a:endParaRPr lang="fr-FR" sz="1200">
              <a:latin typeface="Arial" pitchFamily="34"/>
            </a:endParaRPr>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endParaRPr lang="fr-FR" sz="1200"/>
          </a:p>
          <a:p>
            <a:pPr marL="0" lvl="0" indent="0"/>
            <a:r>
              <a:rPr lang="fr-FR" sz="1200"/>
              <a:t>..</a:t>
            </a:r>
          </a:p>
        </p:txBody>
      </p:sp>
    </p:spTree>
    <p:extLst>
      <p:ext uri="{BB962C8B-B14F-4D97-AF65-F5344CB8AC3E}">
        <p14:creationId xmlns:p14="http://schemas.microsoft.com/office/powerpoint/2010/main" val="163929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331745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418741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a:xfrm>
            <a:off x="755998" y="5078522"/>
            <a:ext cx="6047640" cy="1538883"/>
          </a:xfrm>
        </p:spPr>
        <p:txBody>
          <a:bodyPr>
            <a:spAutoFit/>
          </a:bodyPr>
          <a:lstStyle/>
          <a:p>
            <a:pPr lvl="0" algn="just"/>
            <a:r>
              <a:rPr lang="fr-FR" dirty="0" smtClean="0">
                <a:latin typeface="CongressMed" pitchFamily="50"/>
                <a:cs typeface="Arial" pitchFamily="34"/>
              </a:rPr>
              <a:t>Pour répondre aux besoins des professionnels, plusieurs de ces acteurs travaillent déjà étroitement avec eux sur la sélection variétale in situ de différentes espèces végétales</a:t>
            </a:r>
          </a:p>
          <a:p>
            <a:endParaRPr lang="fr-FR" dirty="0"/>
          </a:p>
        </p:txBody>
      </p:sp>
    </p:spTree>
    <p:extLst>
      <p:ext uri="{BB962C8B-B14F-4D97-AF65-F5344CB8AC3E}">
        <p14:creationId xmlns:p14="http://schemas.microsoft.com/office/powerpoint/2010/main" val="329157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336399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CFE7F5"/>
          </a:solidFill>
          <a:ln w="25402">
            <a:solidFill>
              <a:srgbClr val="808080"/>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29022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755651" y="2347914"/>
            <a:ext cx="8569327" cy="1620838"/>
          </a:xfrm>
        </p:spPr>
        <p:txBody>
          <a:bodyPr/>
          <a:lstStyle>
            <a:lvl1pPr>
              <a:defRPr/>
            </a:lvl1pPr>
          </a:lstStyle>
          <a:p>
            <a:pPr lvl="0"/>
            <a:r>
              <a:rPr lang="fr-FR"/>
              <a:t>Cliquez pour modifier le style du titre</a:t>
            </a:r>
          </a:p>
        </p:txBody>
      </p:sp>
      <p:sp>
        <p:nvSpPr>
          <p:cNvPr id="3" name="Sous-titre 2"/>
          <p:cNvSpPr txBox="1">
            <a:spLocks noGrp="1"/>
          </p:cNvSpPr>
          <p:nvPr>
            <p:ph type="subTitle" idx="1"/>
          </p:nvPr>
        </p:nvSpPr>
        <p:spPr>
          <a:xfrm>
            <a:off x="1512883" y="4283077"/>
            <a:ext cx="7056433" cy="1931990"/>
          </a:xfrm>
        </p:spPr>
        <p:txBody>
          <a:bodyPr anchorCtr="1"/>
          <a:lstStyle>
            <a:lvl1pPr marL="0" indent="0" algn="ctr">
              <a:buNone/>
              <a:defRPr>
                <a:solidFill>
                  <a:srgbClr val="898989"/>
                </a:solidFill>
              </a:defRPr>
            </a:lvl1pPr>
          </a:lstStyle>
          <a:p>
            <a:pPr lvl="0"/>
            <a:r>
              <a:rPr lang="fr-FR"/>
              <a:t>Cliquez pour modifier le style des sous-titres du masque</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2A690232-4121-47E9-AE80-40E67005D7F6}" type="slidenum">
              <a:rPr/>
              <a:pPr lvl="0"/>
              <a:t>‹N°›</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4EE5DAAE-3FC1-4AE0-BE5F-0C243C6FDA01}" type="slidenum">
              <a:rPr/>
              <a:pPr lvl="0"/>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7275515" y="368302"/>
            <a:ext cx="2235195" cy="6332540"/>
          </a:xfrm>
        </p:spPr>
        <p:txBody>
          <a:bodyPr vert="eaVert"/>
          <a:lstStyle>
            <a:lvl1pPr>
              <a:defRPr/>
            </a:lvl1pPr>
          </a:lstStyle>
          <a:p>
            <a:pPr lvl="0"/>
            <a:r>
              <a:rPr lang="fr-FR"/>
              <a:t>Cliquez pour modifier le style du titre</a:t>
            </a:r>
          </a:p>
        </p:txBody>
      </p:sp>
      <p:sp>
        <p:nvSpPr>
          <p:cNvPr id="3" name="Espace réservé du texte vertical 2"/>
          <p:cNvSpPr txBox="1">
            <a:spLocks noGrp="1"/>
          </p:cNvSpPr>
          <p:nvPr>
            <p:ph type="body" orient="vert" idx="1"/>
          </p:nvPr>
        </p:nvSpPr>
        <p:spPr>
          <a:xfrm>
            <a:off x="568327" y="368302"/>
            <a:ext cx="6554784" cy="633254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5E3CEAA6-9BC1-415E-8043-07C478B24A08}" type="slidenum">
              <a:rPr/>
              <a:pPr lvl="0"/>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1CE0676E-3730-47DD-9BDC-321F31779C89}" type="slidenum">
              <a:rPr/>
              <a:pPr lvl="0"/>
              <a:t>‹N°›</a:t>
            </a:fld>
            <a:endParaRPr lang="fr-F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96927" y="4857749"/>
            <a:ext cx="8567735" cy="1501773"/>
          </a:xfrm>
        </p:spPr>
        <p:txBody>
          <a:bodyPr anchor="t" anchorCtr="0"/>
          <a:lstStyle>
            <a:lvl1pPr algn="l">
              <a:defRPr sz="4000" b="1" cap="all"/>
            </a:lvl1pPr>
          </a:lstStyle>
          <a:p>
            <a:pPr lvl="0"/>
            <a:r>
              <a:rPr lang="fr-FR"/>
              <a:t>Cliquez pour modifier le style du titre</a:t>
            </a:r>
          </a:p>
        </p:txBody>
      </p:sp>
      <p:sp>
        <p:nvSpPr>
          <p:cNvPr id="3" name="Espace réservé du texte 2"/>
          <p:cNvSpPr txBox="1">
            <a:spLocks noGrp="1"/>
          </p:cNvSpPr>
          <p:nvPr>
            <p:ph type="body" idx="1"/>
          </p:nvPr>
        </p:nvSpPr>
        <p:spPr>
          <a:xfrm>
            <a:off x="796927" y="3203572"/>
            <a:ext cx="8567735" cy="1654177"/>
          </a:xfrm>
        </p:spPr>
        <p:txBody>
          <a:bodyPr anchor="b"/>
          <a:lstStyle>
            <a:lvl1pPr marL="0" indent="0">
              <a:buNone/>
              <a:defRPr sz="2000">
                <a:solidFill>
                  <a:srgbClr val="898989"/>
                </a:solidFill>
              </a:defRPr>
            </a:lvl1pPr>
          </a:lstStyle>
          <a:p>
            <a:pPr lvl="0"/>
            <a:r>
              <a:rPr lang="fr-FR"/>
              <a:t>Cliquez pour modifier les styles du texte du masque</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826E0C80-6209-4B5A-8EFD-54F159CEE3C0}" type="slidenum">
              <a:rPr/>
              <a:pPr lvl="0"/>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idx="1"/>
          </p:nvPr>
        </p:nvSpPr>
        <p:spPr>
          <a:xfrm>
            <a:off x="568327" y="1806570"/>
            <a:ext cx="4394204" cy="4894261"/>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5114925" y="1806570"/>
            <a:ext cx="4395785" cy="4894261"/>
          </a:xfrm>
        </p:spPr>
        <p:txBody>
          <a:bodyPr/>
          <a:lstStyle>
            <a:lvl1pPr>
              <a:defRPr sz="28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1CBC1B07-D505-4696-93AC-382DB8B2A458}" type="slidenum">
              <a:rPr/>
              <a:pPr lvl="0"/>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504821" y="303215"/>
            <a:ext cx="9072567" cy="1258891"/>
          </a:xfrm>
        </p:spPr>
        <p:txBody>
          <a:bodyPr/>
          <a:lstStyle>
            <a:lvl1pPr>
              <a:defRPr/>
            </a:lvl1pPr>
          </a:lstStyle>
          <a:p>
            <a:pPr lvl="0"/>
            <a:r>
              <a:rPr lang="fr-FR"/>
              <a:t>Cliquez pour modifier le style du titre</a:t>
            </a:r>
          </a:p>
        </p:txBody>
      </p:sp>
      <p:sp>
        <p:nvSpPr>
          <p:cNvPr id="3" name="Espace réservé du texte 2"/>
          <p:cNvSpPr txBox="1">
            <a:spLocks noGrp="1"/>
          </p:cNvSpPr>
          <p:nvPr>
            <p:ph type="body" idx="1"/>
          </p:nvPr>
        </p:nvSpPr>
        <p:spPr>
          <a:xfrm>
            <a:off x="504821" y="1692270"/>
            <a:ext cx="4452935" cy="704846"/>
          </a:xfrm>
        </p:spPr>
        <p:txBody>
          <a:bodyPr anchor="b"/>
          <a:lstStyle>
            <a:lvl1pPr marL="0" indent="0">
              <a:buNone/>
              <a:defRPr sz="2400" b="1"/>
            </a:lvl1pPr>
          </a:lstStyle>
          <a:p>
            <a:pPr lvl="0"/>
            <a:r>
              <a:rPr lang="fr-FR"/>
              <a:t>Cliquez pour modifier les styles du texte du masque</a:t>
            </a:r>
          </a:p>
        </p:txBody>
      </p:sp>
      <p:sp>
        <p:nvSpPr>
          <p:cNvPr id="4" name="Espace réservé du contenu 3"/>
          <p:cNvSpPr txBox="1">
            <a:spLocks noGrp="1"/>
          </p:cNvSpPr>
          <p:nvPr>
            <p:ph idx="2"/>
          </p:nvPr>
        </p:nvSpPr>
        <p:spPr>
          <a:xfrm>
            <a:off x="504821" y="2397127"/>
            <a:ext cx="4452935" cy="4356101"/>
          </a:xfrm>
        </p:spPr>
        <p:txBody>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5121270" y="1692270"/>
            <a:ext cx="4456108" cy="704846"/>
          </a:xfrm>
        </p:spPr>
        <p:txBody>
          <a:bodyPr anchor="b"/>
          <a:lstStyle>
            <a:lvl1pPr marL="0" indent="0">
              <a:buNone/>
              <a:defRPr sz="2400" b="1"/>
            </a:lvl1pPr>
          </a:lstStyle>
          <a:p>
            <a:pPr lvl="0"/>
            <a:r>
              <a:rPr lang="fr-FR"/>
              <a:t>Cliquez pour modifier les styles du texte du masque</a:t>
            </a:r>
          </a:p>
        </p:txBody>
      </p:sp>
      <p:sp>
        <p:nvSpPr>
          <p:cNvPr id="6" name="Espace réservé du contenu 5"/>
          <p:cNvSpPr txBox="1">
            <a:spLocks noGrp="1"/>
          </p:cNvSpPr>
          <p:nvPr>
            <p:ph idx="4"/>
          </p:nvPr>
        </p:nvSpPr>
        <p:spPr>
          <a:xfrm>
            <a:off x="5121270" y="2397127"/>
            <a:ext cx="4456108" cy="4356101"/>
          </a:xfrm>
        </p:spPr>
        <p:txBody>
          <a:bodyPr/>
          <a:lstStyle>
            <a:lvl1pPr>
              <a:defRPr sz="24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EA74713D-0D5F-4744-8C15-66AA81DB30A1}" type="slidenum">
              <a:rPr/>
              <a:pPr lvl="0"/>
              <a:t>‹N°›</a:t>
            </a:fld>
            <a:endParaRPr lang="fr-FR"/>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e la date 2"/>
          <p:cNvSpPr txBox="1">
            <a:spLocks noGrp="1"/>
          </p:cNvSpPr>
          <p:nvPr>
            <p:ph type="dt" sz="half" idx="7"/>
          </p:nvPr>
        </p:nvSpPr>
        <p:spPr/>
        <p:txBody>
          <a:bodyPr/>
          <a:lstStyle>
            <a:lvl1pPr>
              <a:defRPr/>
            </a:lvl1pPr>
          </a:lstStyle>
          <a:p>
            <a:pPr lvl="0"/>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8E77FB66-F23E-4F5E-A091-FA9E33C0CCF8}" type="slidenum">
              <a:rPr/>
              <a:pPr lvl="0"/>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9AAAB823-1232-42FA-B3B7-CCC5E5D8DF41}" type="slidenum">
              <a:rPr/>
              <a:pPr lvl="0"/>
              <a:t>‹N°›</a:t>
            </a:fld>
            <a:endParaRPr lang="fr-F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504821" y="301623"/>
            <a:ext cx="3316291" cy="1279529"/>
          </a:xfrm>
        </p:spPr>
        <p:txBody>
          <a:bodyPr anchor="b" anchorCtr="0"/>
          <a:lstStyle>
            <a:lvl1pPr algn="l">
              <a:defRPr sz="2000" b="1"/>
            </a:lvl1pPr>
          </a:lstStyle>
          <a:p>
            <a:pPr lvl="0"/>
            <a:r>
              <a:rPr lang="fr-FR"/>
              <a:t>Cliquez pour modifier le style du titre</a:t>
            </a:r>
          </a:p>
        </p:txBody>
      </p:sp>
      <p:sp>
        <p:nvSpPr>
          <p:cNvPr id="3" name="Espace réservé du contenu 2"/>
          <p:cNvSpPr txBox="1">
            <a:spLocks noGrp="1"/>
          </p:cNvSpPr>
          <p:nvPr>
            <p:ph idx="1"/>
          </p:nvPr>
        </p:nvSpPr>
        <p:spPr>
          <a:xfrm>
            <a:off x="3941758" y="301623"/>
            <a:ext cx="5635620" cy="6451604"/>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504821" y="1581153"/>
            <a:ext cx="3316291" cy="5172075"/>
          </a:xfrm>
        </p:spPr>
        <p:txBody>
          <a:bodyPr/>
          <a:lstStyle>
            <a:lvl1pPr marL="0" indent="0">
              <a:buNone/>
              <a:defRPr sz="1400"/>
            </a:lvl1pPr>
          </a:lstStyle>
          <a:p>
            <a:pPr lvl="0"/>
            <a:r>
              <a:rPr lang="fr-FR"/>
              <a:t>Cliquez pour modifier les styles du texte du masque</a:t>
            </a:r>
          </a:p>
        </p:txBody>
      </p:sp>
      <p:sp>
        <p:nvSpPr>
          <p:cNvPr id="5" name="Espace réservé de la date 4"/>
          <p:cNvSpPr txBox="1">
            <a:spLocks noGrp="1"/>
          </p:cNvSpPr>
          <p:nvPr>
            <p:ph type="dt" sz="half" idx="7"/>
          </p:nvPr>
        </p:nvSpPr>
        <p:spPr/>
        <p:txBody>
          <a:bodyPr/>
          <a:lstStyle>
            <a:lvl1pPr>
              <a:defRPr/>
            </a:lvl1pPr>
          </a:lstStyle>
          <a:p>
            <a:pPr lvl="0"/>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AA46A8BB-1D41-471A-8DB9-997D125E4375}" type="slidenum">
              <a:rPr/>
              <a:pPr lvl="0"/>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976439" y="5291139"/>
            <a:ext cx="6048371" cy="625477"/>
          </a:xfrm>
        </p:spPr>
        <p:txBody>
          <a:bodyPr anchor="b" anchorCtr="0"/>
          <a:lstStyle>
            <a:lvl1pPr algn="l">
              <a:defRPr sz="2000" b="1"/>
            </a:lvl1pPr>
          </a:lstStyle>
          <a:p>
            <a:pPr lvl="0"/>
            <a:r>
              <a:rPr lang="fr-FR"/>
              <a:t>Cliquez pour modifier le style du titre</a:t>
            </a:r>
          </a:p>
        </p:txBody>
      </p:sp>
      <p:sp>
        <p:nvSpPr>
          <p:cNvPr id="3" name="Espace réservé pour une image  2"/>
          <p:cNvSpPr txBox="1">
            <a:spLocks noGrp="1"/>
          </p:cNvSpPr>
          <p:nvPr>
            <p:ph type="pic" idx="1"/>
          </p:nvPr>
        </p:nvSpPr>
        <p:spPr>
          <a:xfrm>
            <a:off x="1976439" y="674690"/>
            <a:ext cx="6048371" cy="4537079"/>
          </a:xfrm>
        </p:spPr>
        <p:txBody>
          <a:bodyPr/>
          <a:lstStyle>
            <a:lvl1pPr marL="0" indent="0">
              <a:buNone/>
              <a:defRPr sz="3200"/>
            </a:lvl1pPr>
          </a:lstStyle>
          <a:p>
            <a:pPr lvl="0"/>
            <a:endParaRPr lang="fr-FR"/>
          </a:p>
        </p:txBody>
      </p:sp>
      <p:sp>
        <p:nvSpPr>
          <p:cNvPr id="4" name="Espace réservé du texte 3"/>
          <p:cNvSpPr txBox="1">
            <a:spLocks noGrp="1"/>
          </p:cNvSpPr>
          <p:nvPr>
            <p:ph type="body" idx="2"/>
          </p:nvPr>
        </p:nvSpPr>
        <p:spPr>
          <a:xfrm>
            <a:off x="1976439" y="5916616"/>
            <a:ext cx="6048371" cy="887416"/>
          </a:xfrm>
        </p:spPr>
        <p:txBody>
          <a:bodyPr/>
          <a:lstStyle>
            <a:lvl1pPr marL="0" indent="0">
              <a:buNone/>
              <a:defRPr sz="1400"/>
            </a:lvl1pPr>
          </a:lstStyle>
          <a:p>
            <a:pPr lvl="0"/>
            <a:r>
              <a:rPr lang="fr-FR"/>
              <a:t>Cliquez pour modifier les styles du texte du masque</a:t>
            </a:r>
          </a:p>
        </p:txBody>
      </p:sp>
      <p:sp>
        <p:nvSpPr>
          <p:cNvPr id="5" name="Espace réservé de la date 4"/>
          <p:cNvSpPr txBox="1">
            <a:spLocks noGrp="1"/>
          </p:cNvSpPr>
          <p:nvPr>
            <p:ph type="dt" sz="half" idx="7"/>
          </p:nvPr>
        </p:nvSpPr>
        <p:spPr/>
        <p:txBody>
          <a:bodyPr/>
          <a:lstStyle>
            <a:lvl1pPr>
              <a:defRPr/>
            </a:lvl1pPr>
          </a:lstStyle>
          <a:p>
            <a:pPr lvl="0"/>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9112698F-93A1-4FA5-B206-AB2296379A21}" type="slidenum">
              <a:rPr/>
              <a:pPr lvl="0"/>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9.jpe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r:link="rId14" cstate="print">
            <a:alphaModFix amt="40000"/>
            <a:lum/>
          </a:blip>
          <a:srcRect/>
          <a:stretch>
            <a:fillRect t="-100000"/>
          </a:stretch>
        </a:blip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68802" y="367561"/>
            <a:ext cx="8942036" cy="1238042"/>
          </a:xfrm>
          <a:prstGeom prst="rect">
            <a:avLst/>
          </a:prstGeom>
          <a:noFill/>
          <a:ln>
            <a:noFill/>
          </a:ln>
        </p:spPr>
        <p:txBody>
          <a:bodyPr vert="horz" wrap="square" lIns="0" tIns="0" rIns="0" bIns="0" anchor="ctr" anchorCtr="1" compatLnSpc="1"/>
          <a:lstStyle/>
          <a:p>
            <a:pPr lvl="0"/>
            <a:endParaRPr lang="fr-FR"/>
          </a:p>
        </p:txBody>
      </p:sp>
      <p:sp>
        <p:nvSpPr>
          <p:cNvPr id="3" name="Espace réservé du texte 2"/>
          <p:cNvSpPr txBox="1">
            <a:spLocks noGrp="1"/>
          </p:cNvSpPr>
          <p:nvPr>
            <p:ph type="body" idx="1"/>
          </p:nvPr>
        </p:nvSpPr>
        <p:spPr>
          <a:xfrm>
            <a:off x="568802" y="1807201"/>
            <a:ext cx="8942036" cy="4894197"/>
          </a:xfrm>
          <a:prstGeom prst="rect">
            <a:avLst/>
          </a:prstGeom>
          <a:noFill/>
          <a:ln>
            <a:noFill/>
          </a:ln>
        </p:spPr>
        <p:txBody>
          <a:bodyPr vert="horz" wrap="square" lIns="0" tIns="0" rIns="0" bIns="0" anchor="t" anchorCtr="0" compatLnSpc="1"/>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568802" y="6827760"/>
            <a:ext cx="2314803" cy="511204"/>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5" name="Espace réservé du pied de page 4"/>
          <p:cNvSpPr txBox="1">
            <a:spLocks noGrp="1"/>
          </p:cNvSpPr>
          <p:nvPr>
            <p:ph type="ftr" sz="quarter" idx="3"/>
          </p:nvPr>
        </p:nvSpPr>
        <p:spPr>
          <a:xfrm>
            <a:off x="3470038" y="6827760"/>
            <a:ext cx="3149275" cy="511204"/>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7196035" y="6827760"/>
            <a:ext cx="2314803" cy="511204"/>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22720572-44B8-44E8-819C-B39E5CFFDD30}" type="slidenum">
              <a:rPr/>
              <a:pPr lvl="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fr-FR" sz="4320" b="0" i="0" u="none" strike="noStrike" kern="1200" cap="none" spc="0" baseline="0">
          <a:solidFill>
            <a:srgbClr val="000000"/>
          </a:solidFill>
          <a:uFillTx/>
          <a:latin typeface="Arial" pitchFamily="18"/>
          <a:ea typeface="Microsoft YaHei" pitchFamily="2"/>
          <a:cs typeface="Mangal" pitchFamily="2"/>
        </a:defRPr>
      </a:lvl1pPr>
    </p:titleStyle>
    <p:bodyStyle>
      <a:lvl1pPr marL="431999" marR="0" lvl="0" indent="-323999" defTabSz="914400" rtl="0" fontAlgn="auto" hangingPunct="0">
        <a:lnSpc>
          <a:spcPct val="100000"/>
        </a:lnSpc>
        <a:spcBef>
          <a:spcPts val="0"/>
        </a:spcBef>
        <a:spcAft>
          <a:spcPts val="1385"/>
        </a:spcAft>
        <a:buSzPct val="45000"/>
        <a:buFont typeface="StarSymbol"/>
        <a:buChar char="●"/>
        <a:tabLst/>
        <a:defRPr lang="fr-FR" sz="3140" b="0" i="0" u="none" strike="noStrike" kern="1200" cap="none" spc="0" baseline="0">
          <a:solidFill>
            <a:srgbClr val="000000"/>
          </a:solidFill>
          <a:uFillTx/>
          <a:latin typeface="Arial" pitchFamily="18"/>
          <a:ea typeface="Microsoft YaHei" pitchFamily="2"/>
          <a:cs typeface="Mangal" pitchFamily="2"/>
        </a:defRPr>
      </a:lvl1pPr>
      <a:lvl2pPr marL="863998" marR="0" lvl="1" indent="-323999" defTabSz="914400" rtl="0" fontAlgn="auto" hangingPunct="1">
        <a:lnSpc>
          <a:spcPct val="100000"/>
        </a:lnSpc>
        <a:spcBef>
          <a:spcPts val="0"/>
        </a:spcBef>
        <a:spcAft>
          <a:spcPts val="1110"/>
        </a:spcAft>
        <a:buSzPct val="75000"/>
        <a:buFont typeface="StarSymbol"/>
        <a:buChar char="–"/>
        <a:tabLst/>
        <a:defRPr lang="fr-FR" sz="2750" b="0" i="0" u="none" strike="noStrike" kern="1200" cap="none" spc="0" baseline="0">
          <a:solidFill>
            <a:srgbClr val="000000"/>
          </a:solidFill>
          <a:uFillTx/>
          <a:latin typeface="Arial" pitchFamily="18"/>
          <a:ea typeface="Microsoft YaHei" pitchFamily="2"/>
          <a:cs typeface="Mangal" pitchFamily="2"/>
        </a:defRPr>
      </a:lvl2pPr>
      <a:lvl3pPr marL="1295997" marR="0" lvl="2" indent="-287999" defTabSz="914400" rtl="0" fontAlgn="auto" hangingPunct="1">
        <a:lnSpc>
          <a:spcPct val="100000"/>
        </a:lnSpc>
        <a:spcBef>
          <a:spcPts val="0"/>
        </a:spcBef>
        <a:spcAft>
          <a:spcPts val="830"/>
        </a:spcAft>
        <a:buSzPct val="45000"/>
        <a:buFont typeface="StarSymbol"/>
        <a:buChar char="●"/>
        <a:tabLst/>
        <a:defRPr lang="fr-FR" sz="2360" b="0" i="0" u="none" strike="noStrike" kern="1200" cap="none" spc="0" baseline="0">
          <a:solidFill>
            <a:srgbClr val="000000"/>
          </a:solidFill>
          <a:uFillTx/>
          <a:latin typeface="Arial" pitchFamily="18"/>
          <a:ea typeface="Microsoft YaHei" pitchFamily="2"/>
          <a:cs typeface="Mangal" pitchFamily="2"/>
        </a:defRPr>
      </a:lvl3pPr>
      <a:lvl4pPr marL="1727996" marR="0" lvl="3" indent="-215999" defTabSz="914400" rtl="0" fontAlgn="auto" hangingPunct="1">
        <a:lnSpc>
          <a:spcPct val="100000"/>
        </a:lnSpc>
        <a:spcBef>
          <a:spcPts val="0"/>
        </a:spcBef>
        <a:spcAft>
          <a:spcPts val="555"/>
        </a:spcAft>
        <a:buSzPct val="75000"/>
        <a:buFont typeface="StarSymbol"/>
        <a:buChar char="–"/>
        <a:tabLst/>
        <a:defRPr lang="fr-FR" sz="1960" b="0" i="0" u="none" strike="noStrike" kern="1200" cap="none" spc="0" baseline="0">
          <a:solidFill>
            <a:srgbClr val="000000"/>
          </a:solidFill>
          <a:uFillTx/>
          <a:latin typeface="Arial" pitchFamily="18"/>
          <a:ea typeface="Microsoft YaHei" pitchFamily="2"/>
          <a:cs typeface="Mangal" pitchFamily="2"/>
        </a:defRPr>
      </a:lvl4pPr>
      <a:lvl5pPr marL="2159995" marR="0" lvl="4" indent="-215999" defTabSz="914400" rtl="0" fontAlgn="auto" hangingPunct="1">
        <a:lnSpc>
          <a:spcPct val="100000"/>
        </a:lnSpc>
        <a:spcBef>
          <a:spcPts val="0"/>
        </a:spcBef>
        <a:spcAft>
          <a:spcPts val="275"/>
        </a:spcAft>
        <a:buSzPct val="45000"/>
        <a:buFont typeface="StarSymbol"/>
        <a:buChar char="●"/>
        <a:tabLst/>
        <a:defRPr lang="fr-FR" sz="1960" b="0" i="0" u="none" strike="noStrike" kern="1200" cap="none" spc="0" baseline="0">
          <a:solidFill>
            <a:srgbClr val="000000"/>
          </a:solidFill>
          <a:uFillTx/>
          <a:latin typeface="Arial" pitchFamily="18"/>
          <a:ea typeface="Microsoft YaHei" pitchFamily="2"/>
          <a:cs typeface="Mangal" pitchFamily="2"/>
        </a:defRPr>
      </a:lvl5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gif"/><Relationship Id="rId10" Type="http://schemas.openxmlformats.org/officeDocument/2006/relationships/image" Target="../media/image7.png"/><Relationship Id="rId4" Type="http://schemas.openxmlformats.org/officeDocument/2006/relationships/image" Target="media/image9.jpeg" TargetMode="Externa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3" r:link="rId4"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Rectangle 2"/>
          <p:cNvSpPr/>
          <p:nvPr/>
        </p:nvSpPr>
        <p:spPr>
          <a:xfrm>
            <a:off x="0" y="5141159"/>
            <a:ext cx="10080619" cy="2418514"/>
          </a:xfrm>
          <a:prstGeom prst="rect">
            <a:avLst/>
          </a:prstGeom>
          <a:solidFill>
            <a:srgbClr val="FFFFFF">
              <a:alpha val="76000"/>
            </a:srgbClr>
          </a:solidFill>
          <a:ln w="0">
            <a:solidFill>
              <a:srgbClr val="808080"/>
            </a:solidFill>
            <a:prstDash val="solid"/>
          </a:ln>
        </p:spPr>
        <p:txBody>
          <a:bodyPr vert="horz" wrap="non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3" name="Sous-titre 3"/>
          <p:cNvSpPr txBox="1">
            <a:spLocks noGrp="1"/>
          </p:cNvSpPr>
          <p:nvPr>
            <p:ph type="subTitle" idx="4294967295"/>
          </p:nvPr>
        </p:nvSpPr>
        <p:spPr>
          <a:xfrm>
            <a:off x="71999" y="143999"/>
            <a:ext cx="9935998" cy="4464000"/>
          </a:xfrm>
        </p:spPr>
        <p:txBody>
          <a:bodyPr/>
          <a:lstStyle/>
          <a:p>
            <a:pPr marL="0" lvl="0" indent="0" algn="ctr">
              <a:spcAft>
                <a:spcPts val="1135"/>
              </a:spcAft>
              <a:buNone/>
            </a:pPr>
            <a:endParaRPr lang="fr-FR" sz="1800" dirty="0">
              <a:solidFill>
                <a:srgbClr val="4066AA"/>
              </a:solidFill>
              <a:latin typeface="Congress" pitchFamily="18"/>
            </a:endParaRPr>
          </a:p>
          <a:p>
            <a:pPr marL="0" lvl="0" indent="0" algn="ctr">
              <a:spcAft>
                <a:spcPts val="1135"/>
              </a:spcAft>
              <a:buNone/>
            </a:pPr>
            <a:endParaRPr lang="fr-FR" sz="1800" dirty="0">
              <a:latin typeface="Congress" pitchFamily="18"/>
            </a:endParaRPr>
          </a:p>
          <a:p>
            <a:pPr marL="0" lvl="0" indent="0" algn="r">
              <a:spcAft>
                <a:spcPts val="0"/>
              </a:spcAft>
              <a:buNone/>
            </a:pPr>
            <a:endParaRPr lang="fr-FR" sz="1200" dirty="0">
              <a:latin typeface="Spranq eco sans" pitchFamily="34"/>
            </a:endParaRPr>
          </a:p>
          <a:p>
            <a:pPr marL="0" lvl="0" indent="0" algn="r">
              <a:spcAft>
                <a:spcPts val="0"/>
              </a:spcAft>
              <a:buNone/>
            </a:pPr>
            <a:endParaRPr lang="fr-FR" sz="1200" dirty="0">
              <a:latin typeface="Spranq eco sans" pitchFamily="34"/>
            </a:endParaRPr>
          </a:p>
          <a:p>
            <a:pPr marL="0" lvl="0" indent="0" algn="r">
              <a:spcAft>
                <a:spcPts val="0"/>
              </a:spcAft>
              <a:buNone/>
            </a:pPr>
            <a:endParaRPr lang="fr-FR" sz="1200" dirty="0">
              <a:latin typeface="Spranq eco sans" pitchFamily="34"/>
            </a:endParaRPr>
          </a:p>
          <a:p>
            <a:pPr marL="0" lvl="0" indent="0" algn="r">
              <a:spcAft>
                <a:spcPts val="0"/>
              </a:spcAft>
              <a:buNone/>
            </a:pPr>
            <a:endParaRPr lang="fr-FR" sz="1200" dirty="0">
              <a:latin typeface="Spranq eco sans" pitchFamily="34"/>
            </a:endParaRPr>
          </a:p>
          <a:p>
            <a:pPr marL="0" lvl="0" indent="0" algn="r">
              <a:spcAft>
                <a:spcPts val="0"/>
              </a:spcAft>
              <a:buNone/>
            </a:pPr>
            <a:endParaRPr lang="fr-FR" sz="1200" dirty="0">
              <a:solidFill>
                <a:srgbClr val="008000"/>
              </a:solidFill>
              <a:latin typeface="Congress" pitchFamily="18"/>
            </a:endParaRPr>
          </a:p>
        </p:txBody>
      </p:sp>
      <p:pic>
        <p:nvPicPr>
          <p:cNvPr id="4" name="Image 4"/>
          <p:cNvPicPr>
            <a:picLocks noChangeAspect="1"/>
          </p:cNvPicPr>
          <p:nvPr/>
        </p:nvPicPr>
        <p:blipFill>
          <a:blip r:embed="rId5" cstate="print">
            <a:alphaModFix/>
            <a:lum/>
          </a:blip>
          <a:srcRect/>
          <a:stretch>
            <a:fillRect/>
          </a:stretch>
        </p:blipFill>
        <p:spPr>
          <a:xfrm>
            <a:off x="2724838" y="5199122"/>
            <a:ext cx="1900799" cy="1040395"/>
          </a:xfrm>
          <a:prstGeom prst="rect">
            <a:avLst/>
          </a:prstGeom>
          <a:noFill/>
          <a:ln>
            <a:noFill/>
          </a:ln>
        </p:spPr>
      </p:pic>
      <p:pic>
        <p:nvPicPr>
          <p:cNvPr id="5" name="Image 5"/>
          <p:cNvPicPr>
            <a:picLocks noChangeAspect="1"/>
          </p:cNvPicPr>
          <p:nvPr/>
        </p:nvPicPr>
        <p:blipFill>
          <a:blip r:embed="rId6" cstate="print">
            <a:alphaModFix/>
            <a:lum/>
          </a:blip>
          <a:srcRect/>
          <a:stretch>
            <a:fillRect/>
          </a:stretch>
        </p:blipFill>
        <p:spPr>
          <a:xfrm>
            <a:off x="4660203" y="5171041"/>
            <a:ext cx="1767599" cy="968404"/>
          </a:xfrm>
          <a:prstGeom prst="rect">
            <a:avLst/>
          </a:prstGeom>
          <a:noFill/>
          <a:ln>
            <a:noFill/>
          </a:ln>
        </p:spPr>
      </p:pic>
      <p:pic>
        <p:nvPicPr>
          <p:cNvPr id="6" name="Image 6"/>
          <p:cNvPicPr>
            <a:picLocks noChangeAspect="1"/>
          </p:cNvPicPr>
          <p:nvPr/>
        </p:nvPicPr>
        <p:blipFill>
          <a:blip r:embed="rId7" cstate="print">
            <a:alphaModFix/>
            <a:lum/>
          </a:blip>
          <a:srcRect/>
          <a:stretch>
            <a:fillRect/>
          </a:stretch>
        </p:blipFill>
        <p:spPr>
          <a:xfrm>
            <a:off x="0" y="6479678"/>
            <a:ext cx="1386001" cy="1079997"/>
          </a:xfrm>
          <a:prstGeom prst="rect">
            <a:avLst/>
          </a:prstGeom>
          <a:noFill/>
          <a:ln>
            <a:noFill/>
          </a:ln>
        </p:spPr>
      </p:pic>
      <p:pic>
        <p:nvPicPr>
          <p:cNvPr id="7" name="Image 7"/>
          <p:cNvPicPr>
            <a:picLocks noChangeAspect="1"/>
          </p:cNvPicPr>
          <p:nvPr/>
        </p:nvPicPr>
        <p:blipFill>
          <a:blip r:embed="rId8" cstate="print">
            <a:alphaModFix/>
            <a:lum/>
          </a:blip>
          <a:srcRect/>
          <a:stretch>
            <a:fillRect/>
          </a:stretch>
        </p:blipFill>
        <p:spPr>
          <a:xfrm>
            <a:off x="1511920" y="6479678"/>
            <a:ext cx="1141198" cy="1079997"/>
          </a:xfrm>
          <a:prstGeom prst="rect">
            <a:avLst/>
          </a:prstGeom>
          <a:noFill/>
          <a:ln>
            <a:noFill/>
          </a:ln>
        </p:spPr>
      </p:pic>
      <p:pic>
        <p:nvPicPr>
          <p:cNvPr id="8" name="Image 8"/>
          <p:cNvPicPr>
            <a:picLocks noChangeAspect="1"/>
          </p:cNvPicPr>
          <p:nvPr/>
        </p:nvPicPr>
        <p:blipFill>
          <a:blip r:embed="rId9" cstate="print">
            <a:alphaModFix/>
            <a:lum/>
          </a:blip>
          <a:srcRect l="10005" r="5002"/>
          <a:stretch>
            <a:fillRect/>
          </a:stretch>
        </p:blipFill>
        <p:spPr>
          <a:xfrm>
            <a:off x="2664048" y="6480034"/>
            <a:ext cx="777596" cy="1079641"/>
          </a:xfrm>
          <a:prstGeom prst="rect">
            <a:avLst/>
          </a:prstGeom>
          <a:noFill/>
          <a:ln>
            <a:noFill/>
          </a:ln>
        </p:spPr>
      </p:pic>
      <p:pic>
        <p:nvPicPr>
          <p:cNvPr id="9" name="Image 10"/>
          <p:cNvPicPr>
            <a:picLocks noChangeAspect="1"/>
          </p:cNvPicPr>
          <p:nvPr/>
        </p:nvPicPr>
        <p:blipFill>
          <a:blip r:embed="rId10" cstate="print">
            <a:alphaModFix/>
            <a:lum/>
          </a:blip>
          <a:srcRect t="1423" b="14950"/>
          <a:stretch>
            <a:fillRect/>
          </a:stretch>
        </p:blipFill>
        <p:spPr>
          <a:xfrm>
            <a:off x="4968304" y="6444391"/>
            <a:ext cx="828354" cy="1115284"/>
          </a:xfrm>
          <a:prstGeom prst="rect">
            <a:avLst/>
          </a:prstGeom>
          <a:solidFill>
            <a:srgbClr val="FFFFFF">
              <a:alpha val="65000"/>
            </a:srgbClr>
          </a:solidFill>
          <a:ln>
            <a:noFill/>
          </a:ln>
        </p:spPr>
      </p:pic>
      <p:sp>
        <p:nvSpPr>
          <p:cNvPr id="10" name="ZoneTexte 11"/>
          <p:cNvSpPr txBox="1"/>
          <p:nvPr/>
        </p:nvSpPr>
        <p:spPr>
          <a:xfrm>
            <a:off x="8690664" y="6768034"/>
            <a:ext cx="1389961" cy="791641"/>
          </a:xfrm>
          <a:prstGeom prst="rect">
            <a:avLst/>
          </a:prstGeom>
          <a:solidFill>
            <a:srgbClr val="FFFFFF">
              <a:alpha val="65000"/>
            </a:srgbClr>
          </a:solidFill>
          <a:ln>
            <a:noFill/>
          </a:ln>
        </p:spPr>
        <p:txBody>
          <a:bodyPr vert="horz" wrap="non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dirty="0">
              <a:solidFill>
                <a:srgbClr val="000000"/>
              </a:solidFill>
              <a:uFillTx/>
              <a:latin typeface="Spranq eco sans" pitchFamily="34"/>
              <a:ea typeface="Congress" pitchFamily="2"/>
              <a:cs typeface="Mangal" pitchFamily="2"/>
            </a:endParaRPr>
          </a:p>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dirty="0">
              <a:solidFill>
                <a:srgbClr val="000000"/>
              </a:solidFill>
              <a:uFillTx/>
              <a:latin typeface="Spranq eco sans" pitchFamily="34"/>
              <a:ea typeface="Congress" pitchFamily="2"/>
              <a:cs typeface="Mangal" pitchFamily="2"/>
            </a:endParaRPr>
          </a:p>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Spranq eco sans" pitchFamily="34"/>
                <a:ea typeface="Congress" pitchFamily="2"/>
                <a:cs typeface="Mangal" pitchFamily="2"/>
              </a:rPr>
              <a:t>Bernadette Vallée</a:t>
            </a:r>
          </a:p>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200" b="0" i="0" u="none" strike="noStrike" kern="1200" cap="none" spc="0" baseline="0" dirty="0">
                <a:solidFill>
                  <a:srgbClr val="008000"/>
                </a:solidFill>
                <a:uFillTx/>
                <a:latin typeface="Congress" pitchFamily="18"/>
                <a:ea typeface="Microsoft YaHei" pitchFamily="2"/>
                <a:cs typeface="Mangal" pitchFamily="2"/>
              </a:rPr>
              <a:t>Conseil forestier</a:t>
            </a:r>
          </a:p>
        </p:txBody>
      </p:sp>
      <p:sp>
        <p:nvSpPr>
          <p:cNvPr id="11" name="ZoneTexte 12"/>
          <p:cNvSpPr txBox="1"/>
          <p:nvPr/>
        </p:nvSpPr>
        <p:spPr>
          <a:xfrm>
            <a:off x="195480" y="143999"/>
            <a:ext cx="9720355" cy="4252316"/>
          </a:xfrm>
          <a:prstGeom prst="rect">
            <a:avLst/>
          </a:prstGeom>
          <a:noFill/>
          <a:ln>
            <a:noFill/>
          </a:ln>
        </p:spPr>
        <p:txBody>
          <a:bodyPr vert="horz" wrap="square" lIns="0" tIns="0" rIns="0" bIns="0"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4066AA"/>
                </a:solidFill>
                <a:uFillTx/>
                <a:latin typeface="CongressEF-ExtraBold" pitchFamily="50"/>
                <a:ea typeface="Microsoft YaHei" pitchFamily="2"/>
                <a:cs typeface="Mangal" pitchFamily="2"/>
              </a:rPr>
              <a:t> </a:t>
            </a:r>
            <a:r>
              <a:rPr lang="fr-FR" sz="2800" b="0" i="0" u="none" strike="noStrike" kern="1200" cap="none" spc="0" baseline="0" dirty="0">
                <a:solidFill>
                  <a:srgbClr val="4066AA"/>
                </a:solidFill>
                <a:uFillTx/>
                <a:latin typeface="CongressEF-ExtraBold" pitchFamily="50"/>
                <a:ea typeface="Microsoft YaHei" pitchFamily="2"/>
                <a:cs typeface="Mangal" pitchFamily="2"/>
              </a:rPr>
              <a:t>Projet SPEAL</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800" b="0" i="0" u="none" strike="noStrike" kern="1200" cap="none" spc="0" baseline="0" dirty="0">
                <a:solidFill>
                  <a:srgbClr val="4066AA"/>
                </a:solidFill>
                <a:uFillTx/>
                <a:latin typeface="CongressEF-ExtraBold" pitchFamily="50"/>
                <a:ea typeface="Microsoft YaHei" pitchFamily="2"/>
                <a:cs typeface="Mangal" pitchFamily="2"/>
              </a:rPr>
              <a:t>Sélection Participative d'Espèces Annuelles et Ligneuses </a:t>
            </a:r>
            <a:br>
              <a:rPr lang="fr-FR" sz="2800" b="0" i="0" u="none" strike="noStrike" kern="1200" cap="none" spc="0" baseline="0" dirty="0">
                <a:solidFill>
                  <a:srgbClr val="4066AA"/>
                </a:solidFill>
                <a:uFillTx/>
                <a:latin typeface="CongressEF-ExtraBold" pitchFamily="50"/>
                <a:ea typeface="Microsoft YaHei" pitchFamily="2"/>
                <a:cs typeface="Mangal" pitchFamily="2"/>
              </a:rPr>
            </a:br>
            <a:r>
              <a:rPr lang="fr-FR" sz="2800" b="0" i="0" u="none" strike="noStrike" kern="1200" cap="none" spc="0" baseline="0" dirty="0">
                <a:solidFill>
                  <a:srgbClr val="4066AA"/>
                </a:solidFill>
                <a:uFillTx/>
                <a:latin typeface="CongressEF-ExtraBold" pitchFamily="50"/>
                <a:ea typeface="Microsoft YaHei" pitchFamily="2"/>
                <a:cs typeface="Mangal" pitchFamily="2"/>
              </a:rPr>
              <a:t>adaptées à des pratiques </a:t>
            </a:r>
            <a:r>
              <a:rPr lang="fr-FR" sz="2800" b="0" i="0" u="none" strike="noStrike" kern="1200" cap="none" spc="0" baseline="0" dirty="0" err="1">
                <a:solidFill>
                  <a:srgbClr val="4066AA"/>
                </a:solidFill>
                <a:uFillTx/>
                <a:latin typeface="CongressEF-ExtraBold" pitchFamily="50"/>
                <a:ea typeface="Microsoft YaHei" pitchFamily="2"/>
                <a:cs typeface="Mangal" pitchFamily="2"/>
              </a:rPr>
              <a:t>agroécologiques</a:t>
            </a:r>
            <a:endParaRPr lang="fr-FR" sz="2800" b="0" i="0" u="none" strike="noStrike" kern="1200" cap="none" spc="0" baseline="0" dirty="0">
              <a:solidFill>
                <a:srgbClr val="4066AA"/>
              </a:solidFill>
              <a:uFillTx/>
              <a:latin typeface="CongressEF-ExtraBold" pitchFamily="50"/>
              <a:ea typeface="Microsoft YaHei" pitchFamily="2"/>
              <a:cs typeface="Mangal"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800" b="0" i="0" u="none" strike="noStrike" kern="1200" cap="none" spc="0" baseline="0" dirty="0">
              <a:solidFill>
                <a:srgbClr val="4066AA"/>
              </a:solidFill>
              <a:uFillTx/>
              <a:latin typeface="CongressEF-ExtraBold" pitchFamily="50"/>
              <a:ea typeface="Microsoft YaHei" pitchFamily="2"/>
              <a:cs typeface="Mangal" pitchFamily="2"/>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4066AA"/>
                </a:solidFill>
                <a:uFillTx/>
                <a:latin typeface="CongressEF-ExtraBold" pitchFamily="50"/>
                <a:ea typeface="Microsoft YaHei" pitchFamily="2"/>
                <a:cs typeface="Mangal" pitchFamily="2"/>
              </a:rPr>
              <a:t>Jeudi 05 décembre 2013</a:t>
            </a:r>
          </a:p>
        </p:txBody>
      </p:sp>
      <p:pic>
        <p:nvPicPr>
          <p:cNvPr id="12" name="Image 13"/>
          <p:cNvPicPr>
            <a:picLocks noChangeAspect="1"/>
          </p:cNvPicPr>
          <p:nvPr/>
        </p:nvPicPr>
        <p:blipFill>
          <a:blip r:embed="rId11" cstate="print">
            <a:alphaModFix/>
            <a:lum/>
          </a:blip>
          <a:srcRect/>
          <a:stretch>
            <a:fillRect/>
          </a:stretch>
        </p:blipFill>
        <p:spPr>
          <a:xfrm>
            <a:off x="5688384" y="6594874"/>
            <a:ext cx="1547996" cy="964801"/>
          </a:xfrm>
          <a:prstGeom prst="rect">
            <a:avLst/>
          </a:prstGeom>
          <a:noFill/>
          <a:ln>
            <a:noFill/>
          </a:ln>
        </p:spPr>
      </p:pic>
      <p:pic>
        <p:nvPicPr>
          <p:cNvPr id="13" name="Image 14"/>
          <p:cNvPicPr>
            <a:picLocks noChangeAspect="1"/>
          </p:cNvPicPr>
          <p:nvPr/>
        </p:nvPicPr>
        <p:blipFill>
          <a:blip r:embed="rId12" cstate="print">
            <a:alphaModFix/>
            <a:lum/>
          </a:blip>
          <a:srcRect l="3334" r="3334" b="7222"/>
          <a:stretch>
            <a:fillRect/>
          </a:stretch>
        </p:blipFill>
        <p:spPr>
          <a:xfrm>
            <a:off x="7056537" y="6598477"/>
            <a:ext cx="1512168" cy="961198"/>
          </a:xfrm>
          <a:prstGeom prst="rect">
            <a:avLst/>
          </a:prstGeom>
          <a:solidFill>
            <a:srgbClr val="FFFFFF">
              <a:alpha val="65000"/>
            </a:srgbClr>
          </a:solidFill>
          <a:ln>
            <a:noFill/>
          </a:ln>
        </p:spPr>
      </p:pic>
      <p:pic>
        <p:nvPicPr>
          <p:cNvPr id="1026" name="Picture 2"/>
          <p:cNvPicPr preferRelativeResize="0">
            <a:picLocks noChangeAspect="1" noChangeArrowheads="1"/>
          </p:cNvPicPr>
          <p:nvPr/>
        </p:nvPicPr>
        <p:blipFill>
          <a:blip r:embed="rId13" cstate="print"/>
          <a:srcRect/>
          <a:stretch>
            <a:fillRect/>
          </a:stretch>
        </p:blipFill>
        <p:spPr bwMode="auto">
          <a:xfrm>
            <a:off x="3384128" y="6911675"/>
            <a:ext cx="1649074" cy="6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Sous-titre 1"/>
          <p:cNvSpPr txBox="1">
            <a:spLocks noGrp="1"/>
          </p:cNvSpPr>
          <p:nvPr>
            <p:ph type="subTitle" idx="4294967295"/>
          </p:nvPr>
        </p:nvSpPr>
        <p:spPr>
          <a:xfrm>
            <a:off x="359999" y="359999"/>
            <a:ext cx="9359999" cy="6839995"/>
          </a:xfrm>
        </p:spPr>
        <p:txBody>
          <a:bodyPr/>
          <a:lstStyle/>
          <a:p>
            <a:pPr marL="0" lvl="0" indent="0" algn="ctr">
              <a:spcAft>
                <a:spcPts val="565"/>
              </a:spcAft>
              <a:buNone/>
            </a:pPr>
            <a:r>
              <a:rPr lang="fr-FR" sz="2400" dirty="0">
                <a:solidFill>
                  <a:srgbClr val="4066AA"/>
                </a:solidFill>
                <a:latin typeface="CongressEF-ExtraBold" pitchFamily="50"/>
                <a:cs typeface="Arial" pitchFamily="34"/>
              </a:rPr>
              <a:t>Détails du plan d’actions du projet :</a:t>
            </a:r>
          </a:p>
          <a:p>
            <a:pPr marL="0" lvl="0" indent="0" algn="just">
              <a:spcAft>
                <a:spcPts val="565"/>
              </a:spcAft>
              <a:buNone/>
            </a:pPr>
            <a:endParaRPr lang="fr-FR" sz="1800" dirty="0">
              <a:latin typeface="Congress" pitchFamily="18"/>
              <a:cs typeface="Arial" pitchFamily="34"/>
            </a:endParaRPr>
          </a:p>
          <a:p>
            <a:pPr marL="0" lvl="0" indent="0" algn="l">
              <a:buNone/>
            </a:pPr>
            <a:r>
              <a:rPr lang="fr-FR" sz="1800" u="sng" dirty="0">
                <a:latin typeface="CongressEF-ExtraBold" pitchFamily="50"/>
              </a:rPr>
              <a:t>Volet </a:t>
            </a:r>
            <a:r>
              <a:rPr lang="fr-FR" sz="1800" u="sng" dirty="0" smtClean="0">
                <a:latin typeface="CongressEF-ExtraBold" pitchFamily="50"/>
              </a:rPr>
              <a:t>Sensibilisation</a:t>
            </a:r>
            <a:r>
              <a:rPr lang="fr-FR" sz="1800" u="sng" dirty="0">
                <a:latin typeface="CongressEF-ExtraBold" pitchFamily="50"/>
              </a:rPr>
              <a:t>, création et entretien d'un réseau régional d'acteurs autour de la biodiversité cultivée </a:t>
            </a:r>
          </a:p>
          <a:p>
            <a:pPr marL="0" lvl="0" indent="0" algn="l">
              <a:buNone/>
            </a:pPr>
            <a:r>
              <a:rPr lang="fr-FR" sz="1800" dirty="0" smtClean="0">
                <a:latin typeface="Congress" pitchFamily="2" charset="0"/>
              </a:rPr>
              <a:t>-</a:t>
            </a:r>
            <a:r>
              <a:rPr lang="fr-FR" sz="1600" dirty="0" smtClean="0">
                <a:latin typeface="CongressMed" pitchFamily="2" charset="0"/>
              </a:rPr>
              <a:t>Journées de formation/ communication sur les semences populations et l’agroforesterie</a:t>
            </a:r>
          </a:p>
          <a:p>
            <a:pPr marL="0" lvl="0" indent="0" algn="l">
              <a:buNone/>
            </a:pPr>
            <a:r>
              <a:rPr lang="fr-FR" sz="1600" dirty="0" smtClean="0">
                <a:latin typeface="CongressMed" pitchFamily="2" charset="0"/>
              </a:rPr>
              <a:t>-Publications </a:t>
            </a:r>
            <a:r>
              <a:rPr lang="fr-FR" sz="1600" dirty="0">
                <a:latin typeface="CongressMed" pitchFamily="2" charset="0"/>
              </a:rPr>
              <a:t>techniques et de vulgarisation en région Centre </a:t>
            </a:r>
          </a:p>
          <a:p>
            <a:pPr marL="0" lvl="0" indent="0" algn="l">
              <a:buNone/>
            </a:pPr>
            <a:r>
              <a:rPr lang="fr-FR" sz="1600" dirty="0">
                <a:latin typeface="CongressMed" pitchFamily="2" charset="0"/>
              </a:rPr>
              <a:t>-</a:t>
            </a:r>
            <a:r>
              <a:rPr lang="fr-FR" sz="1600" dirty="0" smtClean="0">
                <a:latin typeface="CongressMed" pitchFamily="2" charset="0"/>
              </a:rPr>
              <a:t>Animation </a:t>
            </a:r>
            <a:r>
              <a:rPr lang="fr-FR" sz="1600" dirty="0">
                <a:latin typeface="CongressMed" pitchFamily="2" charset="0"/>
              </a:rPr>
              <a:t>internet sur le </a:t>
            </a:r>
            <a:r>
              <a:rPr lang="fr-FR" sz="1600" dirty="0" smtClean="0">
                <a:latin typeface="CongressMed" pitchFamily="2" charset="0"/>
              </a:rPr>
              <a:t>projet</a:t>
            </a:r>
          </a:p>
          <a:p>
            <a:pPr marL="0" lvl="0" indent="0" algn="l">
              <a:buNone/>
            </a:pPr>
            <a:endParaRPr lang="fr-FR" sz="1800" dirty="0" smtClean="0">
              <a:latin typeface="CongressMed" pitchFamily="50"/>
            </a:endParaRPr>
          </a:p>
          <a:p>
            <a:pPr marL="0" lvl="0" indent="0" algn="l" hangingPunct="1">
              <a:spcAft>
                <a:spcPts val="0"/>
              </a:spcAft>
              <a:buNone/>
              <a:defRPr sz="1800" b="0" i="0" u="none" strike="noStrike" kern="0" cap="none" spc="0" baseline="0">
                <a:solidFill>
                  <a:srgbClr val="000000"/>
                </a:solidFill>
                <a:uFillTx/>
              </a:defRPr>
            </a:pPr>
            <a:r>
              <a:rPr lang="fr-FR" sz="1800" u="sng" dirty="0" smtClean="0">
                <a:latin typeface="CongressEF-ExtraBold" pitchFamily="50"/>
              </a:rPr>
              <a:t>Volet Mise en place de protocoles de sélection participative et suivis des expérimentations </a:t>
            </a:r>
          </a:p>
          <a:p>
            <a:pPr marL="0" lvl="0" indent="0" algn="l" hangingPunct="1">
              <a:spcAft>
                <a:spcPts val="0"/>
              </a:spcAft>
              <a:buNone/>
              <a:defRPr sz="1800" b="0" i="0" u="none" strike="noStrike" kern="0" cap="none" spc="0" baseline="0">
                <a:solidFill>
                  <a:srgbClr val="000000"/>
                </a:solidFill>
                <a:uFillTx/>
              </a:defRPr>
            </a:pPr>
            <a:endParaRPr lang="fr-FR" sz="1800" dirty="0" smtClean="0">
              <a:latin typeface="CongressMed" pitchFamily="50"/>
            </a:endParaRPr>
          </a:p>
          <a:p>
            <a:pPr marL="0" lvl="0" indent="0" algn="just" hangingPunct="1">
              <a:spcAft>
                <a:spcPts val="0"/>
              </a:spcAft>
              <a:buNone/>
              <a:defRPr sz="1800" b="0" i="0" u="none" strike="noStrike" kern="0" cap="none" spc="0" baseline="0">
                <a:solidFill>
                  <a:srgbClr val="000000"/>
                </a:solidFill>
                <a:uFillTx/>
              </a:defRPr>
            </a:pPr>
            <a:r>
              <a:rPr lang="fr-FR" sz="1800" dirty="0" smtClean="0">
                <a:latin typeface="CongressMed" pitchFamily="50"/>
              </a:rPr>
              <a:t>-</a:t>
            </a:r>
            <a:r>
              <a:rPr lang="fr-FR" sz="1600" dirty="0" smtClean="0">
                <a:latin typeface="CongressMed" pitchFamily="2" charset="0"/>
              </a:rPr>
              <a:t>Élaboration d'une méthodologie de sélection participative (partenaires académiques)</a:t>
            </a:r>
          </a:p>
          <a:p>
            <a:pPr marL="0" lvl="0" indent="0" algn="just" hangingPunct="1">
              <a:spcAft>
                <a:spcPts val="0"/>
              </a:spcAft>
              <a:buNone/>
              <a:defRPr sz="1800" b="0" i="0" u="none" strike="noStrike" kern="0" cap="none" spc="0" baseline="0">
                <a:solidFill>
                  <a:srgbClr val="000000"/>
                </a:solidFill>
                <a:uFillTx/>
              </a:defRPr>
            </a:pPr>
            <a:endParaRPr lang="fr-FR" sz="1600" dirty="0" smtClean="0">
              <a:latin typeface="CongressMed" pitchFamily="2" charset="0"/>
            </a:endParaRPr>
          </a:p>
          <a:p>
            <a:pPr marL="0" lvl="0" indent="0" algn="just" hangingPunct="1">
              <a:spcAft>
                <a:spcPts val="0"/>
              </a:spcAft>
              <a:buNone/>
              <a:defRPr sz="1800" b="0" i="0" u="none" strike="noStrike" kern="0" cap="none" spc="0" baseline="0">
                <a:solidFill>
                  <a:srgbClr val="000000"/>
                </a:solidFill>
                <a:uFillTx/>
              </a:defRPr>
            </a:pPr>
            <a:r>
              <a:rPr lang="fr-FR" sz="1600" dirty="0" smtClean="0">
                <a:latin typeface="CongressMed" pitchFamily="2" charset="0"/>
              </a:rPr>
              <a:t>-Co-construction des différents protocoles de sélection participative et d’essais avec les professionnels</a:t>
            </a:r>
          </a:p>
          <a:p>
            <a:pPr marL="0" lvl="0" indent="0" algn="just" hangingPunct="1">
              <a:spcAft>
                <a:spcPts val="0"/>
              </a:spcAft>
              <a:buNone/>
              <a:defRPr sz="1800" b="0" i="0" u="none" strike="noStrike" kern="0" cap="none" spc="0" baseline="0">
                <a:solidFill>
                  <a:srgbClr val="000000"/>
                </a:solidFill>
                <a:uFillTx/>
              </a:defRPr>
            </a:pPr>
            <a:endParaRPr lang="fr-FR" sz="1600" dirty="0" smtClean="0">
              <a:latin typeface="CongressMed" pitchFamily="2" charset="0"/>
            </a:endParaRPr>
          </a:p>
          <a:p>
            <a:pPr marL="0" lvl="0" indent="0" algn="l">
              <a:buNone/>
            </a:pPr>
            <a:r>
              <a:rPr lang="fr-FR" sz="1600" dirty="0" smtClean="0">
                <a:latin typeface="CongressMed" pitchFamily="2" charset="0"/>
              </a:rPr>
              <a:t>-Mise à disposition du matériel génétique pour l'expérimentation</a:t>
            </a:r>
          </a:p>
          <a:p>
            <a:pPr marL="0" lvl="0" indent="0" algn="l">
              <a:buNone/>
            </a:pPr>
            <a:r>
              <a:rPr lang="fr-FR" sz="1600" dirty="0" smtClean="0">
                <a:latin typeface="CongressMed" pitchFamily="2" charset="0"/>
              </a:rPr>
              <a:t>-Mise en place d’une expérimentation système</a:t>
            </a:r>
          </a:p>
          <a:p>
            <a:pPr marL="0" lvl="0" indent="0" algn="l">
              <a:buNone/>
            </a:pPr>
            <a:r>
              <a:rPr lang="fr-FR" sz="1600" dirty="0" smtClean="0">
                <a:latin typeface="CongressMed" pitchFamily="2" charset="0"/>
              </a:rPr>
              <a:t>-Suivi des essais et développement de bases de données</a:t>
            </a:r>
            <a:endParaRPr lang="fr-FR" sz="1600" dirty="0">
              <a:latin typeface="CongressMed" pitchFamily="2" charset="0"/>
            </a:endParaRPr>
          </a:p>
          <a:p>
            <a:pPr lvl="0">
              <a:buNone/>
            </a:pPr>
            <a:r>
              <a:rPr lang="fr-FR" sz="1800" dirty="0" smtClean="0"/>
              <a:t> </a:t>
            </a:r>
            <a:endParaRPr lang="fr-FR" sz="1800" dirty="0">
              <a:latin typeface="CongressMed" pitchFamily="50"/>
            </a:endParaRPr>
          </a:p>
          <a:p>
            <a:pPr lvl="0">
              <a:buNone/>
            </a:pPr>
            <a:r>
              <a:rPr lang="fr-FR" sz="1600" dirty="0">
                <a:latin typeface="CongressMed" pitchFamily="50"/>
              </a:rPr>
              <a:t> </a:t>
            </a: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Med" pitchFamily="50"/>
              <a:cs typeface="Arial" pitchFamily="34"/>
            </a:endParaRP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lvl="8" algn="l" rtl="0" hangingPunct="0">
              <a:lnSpc>
                <a:spcPct val="150000"/>
              </a:lnSpc>
            </a:pPr>
            <a:endParaRPr lang="fr-FR" kern="1200" dirty="0">
              <a:solidFill>
                <a:srgbClr val="000000"/>
              </a:solidFill>
              <a:latin typeface="Congress" pitchFamily="18"/>
              <a:ea typeface="Microsoft YaHei" pitchFamily="2"/>
              <a:cs typeface="Arial" pitchFamily="34"/>
            </a:endParaRPr>
          </a:p>
          <a:p>
            <a:pPr marL="0" lvl="0" indent="0" algn="l">
              <a:lnSpc>
                <a:spcPct val="150000"/>
              </a:lnSpc>
              <a:spcAft>
                <a:spcPts val="0"/>
              </a:spcAft>
              <a:buNone/>
            </a:pPr>
            <a:endParaRPr lang="fr-FR" sz="1800" dirty="0">
              <a:latin typeface="Congress" pitchFamily="18"/>
              <a:cs typeface="Arial" pitchFamily="34"/>
            </a:endParaRPr>
          </a:p>
          <a:p>
            <a:pPr marL="0" lvl="0" indent="0" algn="l">
              <a:lnSpc>
                <a:spcPct val="150000"/>
              </a:lnSpc>
              <a:spcAft>
                <a:spcPts val="0"/>
              </a:spcAft>
              <a:buNone/>
            </a:pPr>
            <a:endParaRPr lang="fr-FR" sz="1800" dirty="0">
              <a:latin typeface="Congress" pitchFamily="18"/>
              <a:cs typeface="Arial" pitchFamily="34"/>
            </a:endParaRPr>
          </a:p>
          <a:p>
            <a:pPr marL="0" lvl="0" indent="0" algn="l">
              <a:lnSpc>
                <a:spcPct val="150000"/>
              </a:lnSpc>
              <a:spcAft>
                <a:spcPts val="0"/>
              </a:spcAft>
              <a:buNone/>
            </a:pPr>
            <a:endParaRPr lang="fr-FR" sz="1800" dirty="0">
              <a:latin typeface="Congress" pitchFamily="18"/>
              <a:cs typeface="Arial" pitchFamily="34"/>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Sous-titre 1"/>
          <p:cNvSpPr txBox="1">
            <a:spLocks noGrp="1"/>
          </p:cNvSpPr>
          <p:nvPr>
            <p:ph type="subTitle" idx="4294967295"/>
          </p:nvPr>
        </p:nvSpPr>
        <p:spPr>
          <a:xfrm>
            <a:off x="359999" y="359999"/>
            <a:ext cx="9359999" cy="6839995"/>
          </a:xfrm>
        </p:spPr>
        <p:txBody>
          <a:bodyPr/>
          <a:lstStyle/>
          <a:p>
            <a:pPr marL="0" lvl="0" indent="0" algn="ctr">
              <a:spcAft>
                <a:spcPts val="565"/>
              </a:spcAft>
              <a:buNone/>
            </a:pPr>
            <a:r>
              <a:rPr lang="fr-FR" sz="2400">
                <a:solidFill>
                  <a:srgbClr val="4066AA"/>
                </a:solidFill>
                <a:latin typeface="CongressEF-ExtraBold" pitchFamily="50"/>
                <a:cs typeface="Arial" pitchFamily="34"/>
              </a:rPr>
              <a:t>Détails du plan d’actions du projet :</a:t>
            </a:r>
          </a:p>
          <a:p>
            <a:pPr marL="0" lvl="0" indent="0" algn="just">
              <a:spcAft>
                <a:spcPts val="565"/>
              </a:spcAft>
              <a:buNone/>
            </a:pPr>
            <a:endParaRPr lang="fr-FR" sz="1800">
              <a:latin typeface="Congress" pitchFamily="18"/>
              <a:cs typeface="Arial" pitchFamily="34"/>
            </a:endParaRPr>
          </a:p>
          <a:p>
            <a:pPr marL="0" lvl="0" indent="0" algn="just">
              <a:spcAft>
                <a:spcPts val="565"/>
              </a:spcAft>
              <a:buNone/>
            </a:pPr>
            <a:endParaRPr lang="fr-FR" sz="1800">
              <a:latin typeface="Congress" pitchFamily="18"/>
              <a:cs typeface="Arial" pitchFamily="34"/>
            </a:endParaRPr>
          </a:p>
          <a:p>
            <a:pPr marL="0" lvl="0" indent="0" algn="just">
              <a:spcAft>
                <a:spcPts val="565"/>
              </a:spcAft>
              <a:buNone/>
            </a:pPr>
            <a:endParaRPr lang="fr-FR" sz="1800">
              <a:latin typeface="CongressMed" pitchFamily="50"/>
              <a:cs typeface="Arial" pitchFamily="34"/>
            </a:endParaRPr>
          </a:p>
          <a:p>
            <a:pPr marL="0" lvl="0" indent="0" algn="just">
              <a:spcAft>
                <a:spcPts val="565"/>
              </a:spcAft>
              <a:buNone/>
            </a:pPr>
            <a:endParaRPr lang="fr-FR" sz="1800">
              <a:latin typeface="Congress" pitchFamily="18"/>
              <a:cs typeface="Arial" pitchFamily="34"/>
            </a:endParaRPr>
          </a:p>
          <a:p>
            <a:pPr marL="0" lvl="0" indent="0" algn="just">
              <a:spcAft>
                <a:spcPts val="565"/>
              </a:spcAft>
              <a:buNone/>
            </a:pPr>
            <a:endParaRPr lang="fr-FR" sz="1800">
              <a:latin typeface="Congress" pitchFamily="18"/>
              <a:cs typeface="Arial" pitchFamily="34"/>
            </a:endParaRPr>
          </a:p>
          <a:p>
            <a:pPr marL="0" lvl="0" indent="0" algn="just">
              <a:spcAft>
                <a:spcPts val="565"/>
              </a:spcAft>
              <a:buNone/>
            </a:pPr>
            <a:endParaRPr lang="fr-FR" sz="1800">
              <a:latin typeface="Congress" pitchFamily="18"/>
              <a:cs typeface="Arial" pitchFamily="34"/>
            </a:endParaRPr>
          </a:p>
          <a:p>
            <a:pPr lvl="8" algn="l" rtl="0" hangingPunct="0">
              <a:lnSpc>
                <a:spcPct val="150000"/>
              </a:lnSpc>
            </a:pPr>
            <a:endParaRPr lang="fr-FR" kern="1200">
              <a:solidFill>
                <a:srgbClr val="000000"/>
              </a:solidFill>
              <a:latin typeface="Congress" pitchFamily="18"/>
              <a:ea typeface="Microsoft YaHei" pitchFamily="2"/>
              <a:cs typeface="Arial" pitchFamily="34"/>
            </a:endParaRPr>
          </a:p>
          <a:p>
            <a:pPr marL="0" lvl="0" indent="0" algn="l">
              <a:lnSpc>
                <a:spcPct val="150000"/>
              </a:lnSpc>
              <a:spcAft>
                <a:spcPts val="0"/>
              </a:spcAft>
              <a:buNone/>
            </a:pPr>
            <a:endParaRPr lang="fr-FR" sz="1800">
              <a:latin typeface="Congress" pitchFamily="18"/>
              <a:cs typeface="Arial" pitchFamily="34"/>
            </a:endParaRPr>
          </a:p>
          <a:p>
            <a:pPr marL="0" lvl="0" indent="0" algn="l">
              <a:lnSpc>
                <a:spcPct val="150000"/>
              </a:lnSpc>
              <a:spcAft>
                <a:spcPts val="0"/>
              </a:spcAft>
              <a:buNone/>
            </a:pPr>
            <a:endParaRPr lang="fr-FR" sz="1800">
              <a:latin typeface="Congress" pitchFamily="18"/>
              <a:cs typeface="Arial" pitchFamily="34"/>
            </a:endParaRPr>
          </a:p>
          <a:p>
            <a:pPr marL="0" lvl="0" indent="0" algn="l">
              <a:lnSpc>
                <a:spcPct val="150000"/>
              </a:lnSpc>
              <a:spcAft>
                <a:spcPts val="0"/>
              </a:spcAft>
              <a:buNone/>
            </a:pPr>
            <a:endParaRPr lang="fr-FR" sz="1800">
              <a:latin typeface="Congress" pitchFamily="18"/>
              <a:cs typeface="Arial" pitchFamily="34"/>
            </a:endParaRPr>
          </a:p>
        </p:txBody>
      </p:sp>
      <p:sp>
        <p:nvSpPr>
          <p:cNvPr id="3" name="Rectangle 2"/>
          <p:cNvSpPr/>
          <p:nvPr/>
        </p:nvSpPr>
        <p:spPr>
          <a:xfrm>
            <a:off x="431797" y="971522"/>
            <a:ext cx="9359999" cy="381642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 </a:t>
            </a:r>
            <a:r>
              <a:rPr lang="fr-FR" sz="1800" b="0" i="0" u="sng" strike="noStrike" kern="1200" cap="none" spc="0" baseline="0" dirty="0">
                <a:solidFill>
                  <a:srgbClr val="000000"/>
                </a:solidFill>
                <a:uFillTx/>
                <a:latin typeface="CongressEF-ExtraBold" pitchFamily="50"/>
              </a:rPr>
              <a:t>Volet C. Gestion des créations variétales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ongressMed"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ongressMed" pitchFamily="50"/>
              </a:rPr>
              <a:t>-</a:t>
            </a:r>
            <a:r>
              <a:rPr lang="fr-FR" sz="1600" b="0" i="0" u="none" strike="noStrike" kern="1200" cap="none" spc="0" baseline="0" dirty="0">
                <a:solidFill>
                  <a:srgbClr val="000000"/>
                </a:solidFill>
                <a:uFillTx/>
                <a:latin typeface="CongressMed" pitchFamily="50"/>
              </a:rPr>
              <a:t>Création par l’ARDEAR Centre d’une « Maison de semences »,</a:t>
            </a:r>
          </a:p>
          <a:p>
            <a:pPr marL="0" marR="0" lvl="0" indent="0" algn="l" defTabSz="914400" rtl="0" fontAlgn="auto" hangingPunct="1">
              <a:lnSpc>
                <a:spcPct val="100000"/>
              </a:lnSpc>
              <a:spcBef>
                <a:spcPts val="0"/>
              </a:spcBef>
              <a:spcAft>
                <a:spcPts val="0"/>
              </a:spcAft>
              <a:buSzPct val="100000"/>
              <a:buFont typeface="Wingdings"/>
              <a:buChar char="à"/>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ongressMed" pitchFamily="50"/>
              </a:rPr>
              <a:t>encadrement juridique des dons et échanges de semences entre agriculteurs, traçabilité des ressources génétiques (gestion des bases de données, des conventions d'expérimentation) </a:t>
            </a:r>
          </a:p>
          <a:p>
            <a:pPr marL="0" marR="0" lvl="0" indent="0" algn="l" defTabSz="914400" rtl="0" fontAlgn="auto" hangingPunct="1">
              <a:lnSpc>
                <a:spcPct val="100000"/>
              </a:lnSpc>
              <a:spcBef>
                <a:spcPts val="0"/>
              </a:spcBef>
              <a:spcAft>
                <a:spcPts val="0"/>
              </a:spcAft>
              <a:buSzPct val="100000"/>
              <a:buFont typeface="Wingdings"/>
              <a:buChar char="à"/>
              <a:tabLst/>
              <a:defRPr sz="1800" b="0" i="0" u="none" strike="noStrike" kern="0" cap="none" spc="0" baseline="0">
                <a:solidFill>
                  <a:srgbClr val="000000"/>
                </a:solidFill>
                <a:uFillTx/>
              </a:defRPr>
            </a:pPr>
            <a:endParaRPr lang="fr-FR" sz="1600" b="0" i="0" u="none" strike="noStrike" kern="1200" cap="none" spc="0" baseline="0" dirty="0">
              <a:solidFill>
                <a:srgbClr val="000000"/>
              </a:solidFill>
              <a:uFillTx/>
              <a:latin typeface="CongressMed"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ongressMed" pitchFamily="50"/>
              </a:rPr>
              <a:t>-Gestion des création variétales et des bases de données, espèces pérennes en accord avec le Comité Technique Permanent de la Sélection "arbres forestiers"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dirty="0"/>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ongressMed"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sng" strike="noStrike" kern="1200" cap="none" spc="0" baseline="0" dirty="0">
              <a:solidFill>
                <a:srgbClr val="000000"/>
              </a:solidFill>
              <a:uFillTx/>
              <a:latin typeface="CongressMed"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sng" strike="noStrike" kern="1200" cap="none" spc="0" baseline="0" dirty="0">
              <a:solidFill>
                <a:srgbClr val="000000"/>
              </a:solidFill>
              <a:uFillTx/>
              <a:latin typeface="CongressMed"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ongressMed" pitchFamily="5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txBox="1">
            <a:spLocks noGrp="1"/>
          </p:cNvSpPr>
          <p:nvPr>
            <p:ph type="subTitle" idx="4294967295"/>
          </p:nvPr>
        </p:nvSpPr>
        <p:spPr>
          <a:xfrm>
            <a:off x="359999" y="359999"/>
            <a:ext cx="9359999" cy="6839995"/>
          </a:xfrm>
        </p:spPr>
        <p:txBody>
          <a:bodyPr/>
          <a:lstStyle/>
          <a:p>
            <a:pPr marL="0" lvl="0" indent="0" algn="ctr">
              <a:spcAft>
                <a:spcPts val="565"/>
              </a:spcAft>
              <a:buNone/>
            </a:pPr>
            <a:r>
              <a:rPr lang="fr-FR" sz="2400" dirty="0" smtClean="0">
                <a:solidFill>
                  <a:srgbClr val="4066AA"/>
                </a:solidFill>
                <a:latin typeface="CongressEF-ExtraBold" pitchFamily="50"/>
                <a:cs typeface="Arial" pitchFamily="34"/>
              </a:rPr>
              <a:t>Projet</a:t>
            </a:r>
            <a:r>
              <a:rPr lang="fr-FR" sz="2400" dirty="0">
                <a:solidFill>
                  <a:srgbClr val="4066AA"/>
                </a:solidFill>
                <a:latin typeface="CongressEF-ExtraBold" pitchFamily="50"/>
                <a:cs typeface="Arial" pitchFamily="34"/>
              </a:rPr>
              <a:t> </a:t>
            </a:r>
            <a:r>
              <a:rPr lang="fr-FR" sz="2400" dirty="0" smtClean="0">
                <a:solidFill>
                  <a:srgbClr val="4066AA"/>
                </a:solidFill>
                <a:latin typeface="CongressEF-ExtraBold" pitchFamily="50"/>
                <a:cs typeface="Arial" pitchFamily="34"/>
              </a:rPr>
              <a:t>SPEAL</a:t>
            </a:r>
            <a:endParaRPr lang="fr-FR" sz="2400" dirty="0">
              <a:solidFill>
                <a:srgbClr val="4066AA"/>
              </a:solidFill>
              <a:latin typeface="CongressEF-ExtraBold" pitchFamily="50"/>
              <a:cs typeface="Arial" pitchFamily="34"/>
            </a:endParaRP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marL="0" lvl="0" indent="0" algn="ctr">
              <a:spcAft>
                <a:spcPts val="565"/>
              </a:spcAft>
              <a:buNone/>
            </a:pPr>
            <a:endParaRPr lang="fr-FR" sz="1800" dirty="0" smtClean="0">
              <a:latin typeface="CongressMed" pitchFamily="50"/>
              <a:cs typeface="Arial" pitchFamily="34"/>
            </a:endParaRPr>
          </a:p>
          <a:p>
            <a:pPr marL="0" lvl="0" indent="0" algn="ctr">
              <a:spcAft>
                <a:spcPts val="565"/>
              </a:spcAft>
              <a:buNone/>
            </a:pPr>
            <a:endParaRPr lang="fr-FR" sz="1800" dirty="0" smtClean="0">
              <a:latin typeface="CongressMed" pitchFamily="50"/>
              <a:cs typeface="Arial" pitchFamily="34"/>
            </a:endParaRPr>
          </a:p>
          <a:p>
            <a:pPr marL="0" lvl="0" indent="0" algn="ctr">
              <a:spcAft>
                <a:spcPts val="565"/>
              </a:spcAft>
              <a:buNone/>
            </a:pPr>
            <a:endParaRPr lang="fr-FR" sz="1800" dirty="0" smtClean="0">
              <a:latin typeface="CongressMed" pitchFamily="50"/>
              <a:cs typeface="Arial" pitchFamily="34"/>
            </a:endParaRPr>
          </a:p>
          <a:p>
            <a:pPr marL="0" lvl="0" indent="0" algn="ctr">
              <a:spcAft>
                <a:spcPts val="565"/>
              </a:spcAft>
              <a:buNone/>
            </a:pPr>
            <a:r>
              <a:rPr lang="fr-FR" sz="2000" dirty="0" smtClean="0">
                <a:latin typeface="CongressMed" pitchFamily="50"/>
                <a:cs typeface="Arial" pitchFamily="34"/>
              </a:rPr>
              <a:t>Vos questions ….</a:t>
            </a:r>
            <a:endParaRPr lang="fr-FR" sz="2000" dirty="0">
              <a:latin typeface="CongressMed" pitchFamily="50"/>
              <a:cs typeface="Arial" pitchFamily="34"/>
            </a:endParaRP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lvl="8" algn="l" rtl="0" hangingPunct="0">
              <a:lnSpc>
                <a:spcPct val="150000"/>
              </a:lnSpc>
            </a:pPr>
            <a:endParaRPr lang="fr-FR" kern="1200" dirty="0">
              <a:solidFill>
                <a:srgbClr val="000000"/>
              </a:solidFill>
              <a:latin typeface="Congress" pitchFamily="18"/>
              <a:ea typeface="Microsoft YaHei" pitchFamily="2"/>
              <a:cs typeface="Arial" pitchFamily="34"/>
            </a:endParaRPr>
          </a:p>
          <a:p>
            <a:pPr marL="0" lvl="0" indent="0" algn="l">
              <a:lnSpc>
                <a:spcPct val="150000"/>
              </a:lnSpc>
              <a:spcAft>
                <a:spcPts val="0"/>
              </a:spcAft>
              <a:buNone/>
            </a:pPr>
            <a:endParaRPr lang="fr-FR" sz="1800" dirty="0">
              <a:latin typeface="Congress" pitchFamily="18"/>
              <a:cs typeface="Arial" pitchFamily="34"/>
            </a:endParaRPr>
          </a:p>
          <a:p>
            <a:pPr marL="0" lvl="0" indent="0" algn="l">
              <a:lnSpc>
                <a:spcPct val="150000"/>
              </a:lnSpc>
              <a:spcAft>
                <a:spcPts val="0"/>
              </a:spcAft>
              <a:buNone/>
            </a:pPr>
            <a:endParaRPr lang="fr-FR" sz="1800" dirty="0">
              <a:latin typeface="Congress" pitchFamily="18"/>
              <a:cs typeface="Arial" pitchFamily="34"/>
            </a:endParaRPr>
          </a:p>
          <a:p>
            <a:pPr marL="0" lvl="0" indent="0" algn="l">
              <a:lnSpc>
                <a:spcPct val="150000"/>
              </a:lnSpc>
              <a:spcAft>
                <a:spcPts val="0"/>
              </a:spcAft>
              <a:buNone/>
            </a:pPr>
            <a:endParaRPr lang="fr-FR" sz="1800" dirty="0">
              <a:latin typeface="Congress" pitchFamily="18"/>
              <a:cs typeface="Arial" pitchFamily="34"/>
            </a:endParaRPr>
          </a:p>
        </p:txBody>
      </p:sp>
      <p:sp>
        <p:nvSpPr>
          <p:cNvPr id="3" name="Rectangle 2"/>
          <p:cNvSpPr/>
          <p:nvPr/>
        </p:nvSpPr>
        <p:spPr>
          <a:xfrm>
            <a:off x="431800" y="899517"/>
            <a:ext cx="9359999" cy="175432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 </a:t>
            </a:r>
            <a:endParaRPr lang="fr-FR" dirty="0"/>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ongressMed"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sng" strike="noStrike" kern="1200" cap="none" spc="0" baseline="0" dirty="0">
              <a:solidFill>
                <a:srgbClr val="000000"/>
              </a:solidFill>
              <a:uFillTx/>
              <a:latin typeface="CongressMed"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sng" strike="noStrike" kern="1200" cap="none" spc="0" baseline="0" dirty="0">
              <a:solidFill>
                <a:srgbClr val="000000"/>
              </a:solidFill>
              <a:uFillTx/>
              <a:latin typeface="CongressMed"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ongressMed" pitchFamily="5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5"/>
          <p:cNvSpPr txBox="1">
            <a:spLocks noGrp="1"/>
          </p:cNvSpPr>
          <p:nvPr>
            <p:ph type="title"/>
          </p:nvPr>
        </p:nvSpPr>
        <p:spPr>
          <a:xfrm>
            <a:off x="503806" y="179432"/>
            <a:ext cx="9000000" cy="719998"/>
          </a:xfrm>
        </p:spPr>
        <p:txBody>
          <a:bodyPr/>
          <a:lstStyle/>
          <a:p>
            <a:pPr lvl="0">
              <a:buNone/>
            </a:pPr>
            <a:r>
              <a:rPr lang="fr-FR" sz="2400" dirty="0">
                <a:solidFill>
                  <a:srgbClr val="4066AA"/>
                </a:solidFill>
                <a:latin typeface="CongressEF-ExtraBold" pitchFamily="50"/>
              </a:rPr>
              <a:t>Projet SPEAL - jeudi 05 décembre 2013</a:t>
            </a:r>
          </a:p>
        </p:txBody>
      </p:sp>
      <p:sp>
        <p:nvSpPr>
          <p:cNvPr id="3" name="Sous-titre 1"/>
          <p:cNvSpPr txBox="1">
            <a:spLocks noGrp="1"/>
          </p:cNvSpPr>
          <p:nvPr>
            <p:ph idx="1"/>
          </p:nvPr>
        </p:nvSpPr>
        <p:spPr>
          <a:xfrm>
            <a:off x="287779" y="1807201"/>
            <a:ext cx="9505059" cy="4894197"/>
          </a:xfrm>
        </p:spPr>
        <p:txBody>
          <a:bodyPr/>
          <a:lstStyle/>
          <a:p>
            <a:pPr marL="0" lvl="0" indent="0" algn="ctr">
              <a:spcAft>
                <a:spcPts val="1135"/>
              </a:spcAft>
              <a:buNone/>
            </a:pPr>
            <a:r>
              <a:rPr lang="fr-FR" sz="1800" dirty="0">
                <a:solidFill>
                  <a:srgbClr val="4066AA"/>
                </a:solidFill>
                <a:latin typeface="CongressEF-ExtraBold" pitchFamily="50"/>
              </a:rPr>
              <a:t>14h00-18h00  : Présentation du projet</a:t>
            </a:r>
          </a:p>
          <a:p>
            <a:pPr marL="0" lvl="0" indent="0" algn="l">
              <a:spcAft>
                <a:spcPts val="1135"/>
              </a:spcAft>
              <a:buNone/>
            </a:pPr>
            <a:r>
              <a:rPr lang="fr-FR" sz="1800" dirty="0">
                <a:latin typeface="CongressMed" pitchFamily="18"/>
              </a:rPr>
              <a:t>14h00-14h30 </a:t>
            </a:r>
            <a:r>
              <a:rPr lang="fr-FR" sz="1800" dirty="0">
                <a:latin typeface="Congress" pitchFamily="18"/>
              </a:rPr>
              <a:t> </a:t>
            </a:r>
            <a:r>
              <a:rPr lang="fr-FR" sz="1800" dirty="0">
                <a:latin typeface="CongressMed" pitchFamily="50"/>
              </a:rPr>
              <a:t>Présentation du projet SPEAL</a:t>
            </a:r>
            <a:r>
              <a:rPr lang="fr-FR" sz="1500" dirty="0">
                <a:latin typeface="CongressMed" pitchFamily="50"/>
              </a:rPr>
              <a:t>- Sophie </a:t>
            </a:r>
            <a:r>
              <a:rPr lang="fr-FR" sz="1500" dirty="0" err="1">
                <a:latin typeface="CongressMed" pitchFamily="50"/>
              </a:rPr>
              <a:t>Woëhling</a:t>
            </a:r>
            <a:r>
              <a:rPr lang="fr-FR" sz="1500" dirty="0">
                <a:latin typeface="CongressMed" pitchFamily="50"/>
              </a:rPr>
              <a:t> (ARDEAR du Centre)</a:t>
            </a:r>
          </a:p>
          <a:p>
            <a:pPr marL="0" lvl="0" indent="0" algn="l">
              <a:spcAft>
                <a:spcPts val="1135"/>
              </a:spcAft>
              <a:buNone/>
            </a:pPr>
            <a:r>
              <a:rPr lang="fr-FR" sz="1800" dirty="0">
                <a:latin typeface="CongressMed" pitchFamily="50"/>
              </a:rPr>
              <a:t>14h30-15h00  Développement de l’agroforesterie en région Centre, pourquoi, comment  ?</a:t>
            </a:r>
          </a:p>
          <a:p>
            <a:pPr marL="0" lvl="0" indent="0" algn="l">
              <a:spcAft>
                <a:spcPts val="1135"/>
              </a:spcAft>
              <a:buNone/>
            </a:pPr>
            <a:r>
              <a:rPr lang="fr-FR" sz="1500" dirty="0">
                <a:latin typeface="CongressMed" pitchFamily="50"/>
              </a:rPr>
              <a:t>							  Yves </a:t>
            </a:r>
            <a:r>
              <a:rPr lang="fr-FR" sz="1500" dirty="0" err="1">
                <a:latin typeface="CongressMed" pitchFamily="50"/>
              </a:rPr>
              <a:t>Bachevillier</a:t>
            </a:r>
            <a:r>
              <a:rPr lang="fr-FR" sz="1500" dirty="0">
                <a:latin typeface="CongressMed" pitchFamily="50"/>
              </a:rPr>
              <a:t> (</a:t>
            </a:r>
            <a:r>
              <a:rPr lang="fr-FR" sz="1500" dirty="0" err="1">
                <a:latin typeface="CongressMed" pitchFamily="50"/>
              </a:rPr>
              <a:t>Agroof</a:t>
            </a:r>
            <a:r>
              <a:rPr lang="fr-FR" sz="1500" dirty="0">
                <a:latin typeface="CongressMed" pitchFamily="50"/>
              </a:rPr>
              <a:t>)</a:t>
            </a:r>
          </a:p>
          <a:p>
            <a:pPr marL="0" lvl="0" indent="0" algn="l">
              <a:spcAft>
                <a:spcPts val="1135"/>
              </a:spcAft>
              <a:buNone/>
            </a:pPr>
            <a:r>
              <a:rPr lang="fr-FR" sz="1800" dirty="0">
                <a:latin typeface="CongressMed" pitchFamily="50"/>
              </a:rPr>
              <a:t>15h00-16h30  Visite des lignes </a:t>
            </a:r>
            <a:r>
              <a:rPr lang="fr-FR" sz="1800" dirty="0" err="1">
                <a:latin typeface="CongressMed" pitchFamily="50"/>
              </a:rPr>
              <a:t>agroforestières</a:t>
            </a:r>
            <a:r>
              <a:rPr lang="fr-FR" sz="1800" dirty="0">
                <a:latin typeface="CongressMed" pitchFamily="50"/>
              </a:rPr>
              <a:t> de la ferme de la </a:t>
            </a:r>
            <a:r>
              <a:rPr lang="fr-FR" sz="1800" dirty="0" err="1">
                <a:latin typeface="CongressMed" pitchFamily="50"/>
              </a:rPr>
              <a:t>Guilbardière</a:t>
            </a:r>
            <a:endParaRPr lang="fr-FR" sz="1800" dirty="0">
              <a:latin typeface="CongressMed" pitchFamily="50"/>
            </a:endParaRPr>
          </a:p>
          <a:p>
            <a:pPr marL="0" lvl="0" indent="0" algn="l">
              <a:spcAft>
                <a:spcPts val="1135"/>
              </a:spcAft>
              <a:buNone/>
            </a:pPr>
            <a:r>
              <a:rPr lang="fr-FR" sz="1800" dirty="0">
                <a:latin typeface="CongressMed" pitchFamily="50"/>
              </a:rPr>
              <a:t>16h30-17h00  La sélection participative sur les ligneux, méthodes </a:t>
            </a:r>
            <a:r>
              <a:rPr lang="fr-FR" sz="1500" dirty="0">
                <a:latin typeface="CongressMed" pitchFamily="50"/>
              </a:rPr>
              <a:t>- Frédérique </a:t>
            </a:r>
            <a:r>
              <a:rPr lang="fr-FR" sz="1500" dirty="0" err="1">
                <a:latin typeface="CongressMed" pitchFamily="50"/>
              </a:rPr>
              <a:t>Santi</a:t>
            </a:r>
            <a:r>
              <a:rPr lang="fr-FR" sz="1500" dirty="0">
                <a:latin typeface="CongressMed" pitchFamily="50"/>
              </a:rPr>
              <a:t> (INRA)</a:t>
            </a:r>
          </a:p>
          <a:p>
            <a:pPr marL="0" lvl="0" indent="0" algn="l">
              <a:spcAft>
                <a:spcPts val="1135"/>
              </a:spcAft>
              <a:buNone/>
            </a:pPr>
            <a:r>
              <a:rPr lang="fr-FR" sz="1800" dirty="0">
                <a:latin typeface="CongressMed" pitchFamily="50"/>
              </a:rPr>
              <a:t>17h00-17h30  La sélection participative sur les  annuelles, méthodes - </a:t>
            </a:r>
            <a:r>
              <a:rPr lang="fr-FR" sz="1500" dirty="0">
                <a:latin typeface="CongressMed" pitchFamily="50"/>
              </a:rPr>
              <a:t>Isabelle </a:t>
            </a:r>
            <a:r>
              <a:rPr lang="fr-FR" sz="1500" dirty="0" err="1">
                <a:latin typeface="CongressMed" pitchFamily="50"/>
              </a:rPr>
              <a:t>Goldringer</a:t>
            </a:r>
            <a:r>
              <a:rPr lang="fr-FR" sz="1500" dirty="0">
                <a:latin typeface="CongressMed" pitchFamily="50"/>
              </a:rPr>
              <a:t> (INRA)</a:t>
            </a:r>
          </a:p>
          <a:p>
            <a:pPr marL="0" lvl="0" indent="0" algn="l">
              <a:spcAft>
                <a:spcPts val="1135"/>
              </a:spcAft>
              <a:buNone/>
            </a:pPr>
            <a:r>
              <a:rPr lang="fr-FR" sz="1800" dirty="0">
                <a:latin typeface="CongressMed" pitchFamily="50"/>
              </a:rPr>
              <a:t>17h30-18h00- Témoignages d'agriculteurs pratiquant la sélection variétale à la ferme et 	   	         présentation des récoltes de maïs population 2013.</a:t>
            </a:r>
          </a:p>
          <a:p>
            <a:pPr marL="0" lvl="0" indent="0" algn="ctr">
              <a:spcAft>
                <a:spcPts val="1135"/>
              </a:spcAft>
              <a:buNone/>
            </a:pPr>
            <a:endParaRPr lang="fr-FR" sz="1800" dirty="0">
              <a:solidFill>
                <a:srgbClr val="4066AA"/>
              </a:solidFill>
              <a:latin typeface="CongressMed" pitchFamily="50"/>
            </a:endParaRPr>
          </a:p>
          <a:p>
            <a:pPr marL="0" lvl="0" indent="0" algn="ctr">
              <a:spcAft>
                <a:spcPts val="1135"/>
              </a:spcAft>
              <a:buNone/>
            </a:pPr>
            <a:r>
              <a:rPr lang="fr-FR" sz="1800" dirty="0">
                <a:solidFill>
                  <a:srgbClr val="4066AA"/>
                </a:solidFill>
                <a:latin typeface="CongressEF-ExtraBold" pitchFamily="50"/>
              </a:rPr>
              <a:t>18h00-20h00 Buffet</a:t>
            </a:r>
          </a:p>
          <a:p>
            <a:pPr marL="0" lvl="0" indent="0" algn="ctr">
              <a:spcAft>
                <a:spcPts val="1135"/>
              </a:spcAft>
              <a:buNone/>
            </a:pPr>
            <a:r>
              <a:rPr lang="fr-FR" sz="1800" dirty="0">
                <a:latin typeface="CongressMed" pitchFamily="50"/>
              </a:rPr>
              <a:t>Discussions ouvertes. Exposition de posters de présentation</a:t>
            </a:r>
          </a:p>
          <a:p>
            <a:pPr marL="0" lvl="0" indent="0" algn="ctr">
              <a:spcAft>
                <a:spcPts val="1135"/>
              </a:spcAft>
              <a:buNone/>
            </a:pPr>
            <a:endParaRPr lang="fr-FR" sz="1800" dirty="0">
              <a:latin typeface="Congress" pitchFamily="18"/>
            </a:endParaRPr>
          </a:p>
          <a:p>
            <a:pPr marL="0" lvl="0" indent="0" algn="ctr">
              <a:spcAft>
                <a:spcPts val="0"/>
              </a:spcAft>
              <a:buNone/>
            </a:pPr>
            <a:endParaRPr lang="fr-FR" sz="1200" dirty="0">
              <a:latin typeface="Spranq eco sans" pitchFamily="34"/>
            </a:endParaRPr>
          </a:p>
          <a:p>
            <a:pPr marL="0" lvl="0" indent="0" algn="ctr">
              <a:spcAft>
                <a:spcPts val="0"/>
              </a:spcAft>
              <a:buNone/>
            </a:pPr>
            <a:endParaRPr lang="fr-FR" sz="1200" dirty="0">
              <a:latin typeface="Spranq eco sans" pitchFamily="34"/>
            </a:endParaRPr>
          </a:p>
          <a:p>
            <a:pPr marL="0" lvl="0" indent="0" algn="ctr">
              <a:spcAft>
                <a:spcPts val="0"/>
              </a:spcAft>
              <a:buNone/>
            </a:pPr>
            <a:endParaRPr lang="fr-FR" sz="1200" dirty="0">
              <a:latin typeface="Spranq eco sans" pitchFamily="34"/>
            </a:endParaRPr>
          </a:p>
          <a:p>
            <a:pPr marL="0" lvl="0" indent="0" algn="ctr">
              <a:spcAft>
                <a:spcPts val="0"/>
              </a:spcAft>
              <a:buNone/>
            </a:pPr>
            <a:endParaRPr lang="fr-FR" sz="1200" dirty="0">
              <a:latin typeface="Spranq eco sans" pitchFamily="34"/>
            </a:endParaRPr>
          </a:p>
          <a:p>
            <a:pPr marL="0" lvl="0" indent="0" algn="ctr">
              <a:spcAft>
                <a:spcPts val="0"/>
              </a:spcAft>
              <a:buNone/>
            </a:pPr>
            <a:endParaRPr lang="fr-FR" sz="1200" dirty="0">
              <a:solidFill>
                <a:srgbClr val="008000"/>
              </a:solidFill>
              <a:latin typeface="Congress" pitchFamily="1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re 8"/>
          <p:cNvSpPr txBox="1">
            <a:spLocks noGrp="1"/>
          </p:cNvSpPr>
          <p:nvPr>
            <p:ph type="title"/>
          </p:nvPr>
        </p:nvSpPr>
        <p:spPr>
          <a:xfrm>
            <a:off x="504821" y="303216"/>
            <a:ext cx="9072567" cy="596302"/>
          </a:xfrm>
        </p:spPr>
        <p:txBody>
          <a:bodyPr/>
          <a:lstStyle/>
          <a:p>
            <a:pPr lvl="0">
              <a:buNone/>
            </a:pPr>
            <a:r>
              <a:rPr lang="fr-FR" sz="2400" dirty="0" smtClean="0">
                <a:solidFill>
                  <a:srgbClr val="4066AA"/>
                </a:solidFill>
                <a:latin typeface="CongressEF-ExtraBold" pitchFamily="50"/>
                <a:cs typeface="Arial" pitchFamily="34"/>
              </a:rPr>
              <a:t>Descriptif du projet SPEAL</a:t>
            </a:r>
            <a:r>
              <a:rPr lang="fr-FR" sz="2400" dirty="0">
                <a:solidFill>
                  <a:srgbClr val="4066AA"/>
                </a:solidFill>
                <a:latin typeface="CongressEF-ExtraBold" pitchFamily="50"/>
                <a:cs typeface="Arial" pitchFamily="34"/>
              </a:rPr>
              <a:t> </a:t>
            </a:r>
            <a:br>
              <a:rPr lang="fr-FR" sz="2400" dirty="0">
                <a:solidFill>
                  <a:srgbClr val="4066AA"/>
                </a:solidFill>
                <a:latin typeface="CongressEF-ExtraBold" pitchFamily="50"/>
                <a:cs typeface="Arial" pitchFamily="34"/>
              </a:rPr>
            </a:br>
            <a:endParaRPr lang="fr-FR" sz="2400" dirty="0">
              <a:solidFill>
                <a:srgbClr val="4066AA"/>
              </a:solidFill>
              <a:latin typeface="CongressEF-ExtraBold" pitchFamily="50"/>
            </a:endParaRPr>
          </a:p>
        </p:txBody>
      </p:sp>
      <p:sp>
        <p:nvSpPr>
          <p:cNvPr id="3" name="Espace réservé du contenu 9"/>
          <p:cNvSpPr txBox="1">
            <a:spLocks noGrp="1"/>
          </p:cNvSpPr>
          <p:nvPr>
            <p:ph type="body" idx="1"/>
          </p:nvPr>
        </p:nvSpPr>
        <p:spPr>
          <a:xfrm>
            <a:off x="4680274" y="1620000"/>
            <a:ext cx="5040556" cy="4248069"/>
          </a:xfrm>
        </p:spPr>
        <p:txBody>
          <a:bodyPr anchor="t"/>
          <a:lstStyle/>
          <a:p>
            <a:pPr marL="431999" lvl="0" algn="ctr">
              <a:lnSpc>
                <a:spcPct val="150000"/>
              </a:lnSpc>
              <a:spcAft>
                <a:spcPts val="0"/>
              </a:spcAft>
            </a:pPr>
            <a:r>
              <a:rPr lang="fr-FR" sz="1800" b="0" dirty="0">
                <a:solidFill>
                  <a:srgbClr val="E20026"/>
                </a:solidFill>
                <a:latin typeface="CongressEF-ExtraBold" pitchFamily="50"/>
                <a:cs typeface="Arial" pitchFamily="34"/>
              </a:rPr>
              <a:t>Partenaires associatifs</a:t>
            </a:r>
          </a:p>
          <a:p>
            <a:pPr marL="431999" lvl="0" algn="ctr">
              <a:lnSpc>
                <a:spcPct val="150000"/>
              </a:lnSpc>
              <a:spcAft>
                <a:spcPts val="0"/>
              </a:spcAft>
            </a:pPr>
            <a:endParaRPr lang="fr-FR" sz="1800" b="0" dirty="0">
              <a:latin typeface="CongressMed" pitchFamily="50"/>
              <a:cs typeface="Arial" pitchFamily="34"/>
            </a:endParaRPr>
          </a:p>
          <a:p>
            <a:pPr marL="431999" lvl="0" algn="ctr">
              <a:lnSpc>
                <a:spcPct val="150000"/>
              </a:lnSpc>
              <a:spcAft>
                <a:spcPts val="0"/>
              </a:spcAft>
            </a:pPr>
            <a:r>
              <a:rPr lang="fr-FR" sz="1800" b="0" dirty="0">
                <a:latin typeface="CongressMed" pitchFamily="50"/>
                <a:cs typeface="Arial" pitchFamily="34"/>
              </a:rPr>
              <a:t>ARDEAR du Centre</a:t>
            </a:r>
          </a:p>
          <a:p>
            <a:pPr marL="431999" lvl="0" algn="ctr">
              <a:lnSpc>
                <a:spcPct val="150000"/>
              </a:lnSpc>
              <a:spcAft>
                <a:spcPts val="0"/>
              </a:spcAft>
            </a:pPr>
            <a:r>
              <a:rPr lang="fr-FR" sz="1800" b="0" dirty="0">
                <a:latin typeface="CongressMed" pitchFamily="50"/>
                <a:cs typeface="Arial" pitchFamily="34"/>
              </a:rPr>
              <a:t>Réseau </a:t>
            </a:r>
            <a:r>
              <a:rPr lang="fr-FR" sz="1800" b="0" dirty="0" err="1">
                <a:latin typeface="CongressMed" pitchFamily="50"/>
                <a:cs typeface="Arial" pitchFamily="34"/>
              </a:rPr>
              <a:t>InPACT</a:t>
            </a:r>
            <a:r>
              <a:rPr lang="fr-FR" sz="1800" b="0" dirty="0">
                <a:latin typeface="CongressMed" pitchFamily="50"/>
                <a:cs typeface="Arial" pitchFamily="34"/>
              </a:rPr>
              <a:t> Centre </a:t>
            </a:r>
            <a:r>
              <a:rPr lang="fr-FR" sz="1600" b="0" dirty="0" smtClean="0">
                <a:latin typeface="CongressMed" pitchFamily="50"/>
                <a:cs typeface="Arial" pitchFamily="34"/>
              </a:rPr>
              <a:t>en particulier </a:t>
            </a:r>
            <a:r>
              <a:rPr lang="fr-FR" sz="1800" b="0" dirty="0" err="1" smtClean="0">
                <a:latin typeface="CongressMed" pitchFamily="50"/>
                <a:cs typeface="Arial" pitchFamily="34"/>
              </a:rPr>
              <a:t>BioCentre</a:t>
            </a:r>
            <a:endParaRPr lang="fr-FR" sz="1800" b="0" dirty="0">
              <a:latin typeface="CongressMed" pitchFamily="50"/>
              <a:cs typeface="Arial" pitchFamily="34"/>
            </a:endParaRPr>
          </a:p>
          <a:p>
            <a:pPr marL="431999" lvl="0" algn="ctr">
              <a:lnSpc>
                <a:spcPct val="150000"/>
              </a:lnSpc>
              <a:spcAft>
                <a:spcPts val="0"/>
              </a:spcAft>
            </a:pPr>
            <a:r>
              <a:rPr lang="fr-FR" sz="1800" b="0" dirty="0">
                <a:latin typeface="CongressMed" pitchFamily="50"/>
                <a:cs typeface="Arial" pitchFamily="34"/>
              </a:rPr>
              <a:t>AGROOF</a:t>
            </a:r>
          </a:p>
          <a:p>
            <a:pPr marL="431999" lvl="0" algn="ctr">
              <a:lnSpc>
                <a:spcPct val="150000"/>
              </a:lnSpc>
              <a:spcAft>
                <a:spcPts val="0"/>
              </a:spcAft>
            </a:pPr>
            <a:r>
              <a:rPr lang="fr-FR" sz="1800" b="0" dirty="0">
                <a:latin typeface="CongressMed" pitchFamily="50"/>
                <a:cs typeface="Arial" pitchFamily="34"/>
              </a:rPr>
              <a:t>Union Ressources Génétiques du Centre</a:t>
            </a:r>
          </a:p>
          <a:p>
            <a:pPr marL="431999" lvl="0" algn="ctr">
              <a:lnSpc>
                <a:spcPct val="150000"/>
              </a:lnSpc>
              <a:spcAft>
                <a:spcPts val="0"/>
              </a:spcAft>
            </a:pPr>
            <a:r>
              <a:rPr lang="fr-FR" sz="1800" b="0" dirty="0">
                <a:latin typeface="CongressMed" pitchFamily="50"/>
                <a:cs typeface="Arial" pitchFamily="34"/>
              </a:rPr>
              <a:t>ARBOCENTRE</a:t>
            </a:r>
          </a:p>
          <a:p>
            <a:pPr marL="431999" lvl="0" algn="ctr">
              <a:lnSpc>
                <a:spcPct val="150000"/>
              </a:lnSpc>
              <a:spcAft>
                <a:spcPts val="0"/>
              </a:spcAft>
            </a:pPr>
            <a:r>
              <a:rPr lang="fr-FR" sz="1800" b="0" dirty="0">
                <a:latin typeface="CongressMed" pitchFamily="50"/>
                <a:cs typeface="Arial" pitchFamily="34"/>
              </a:rPr>
              <a:t>Pépinières </a:t>
            </a:r>
            <a:r>
              <a:rPr lang="fr-FR" sz="1800" b="0" dirty="0" err="1">
                <a:latin typeface="CongressMed" pitchFamily="50"/>
                <a:cs typeface="Arial" pitchFamily="34"/>
              </a:rPr>
              <a:t>Bauchery</a:t>
            </a:r>
            <a:endParaRPr lang="fr-FR" sz="1800" b="0" dirty="0">
              <a:latin typeface="CongressMed" pitchFamily="50"/>
              <a:cs typeface="Arial" pitchFamily="34"/>
            </a:endParaRPr>
          </a:p>
          <a:p>
            <a:pPr marL="431999" lvl="0" algn="ctr">
              <a:lnSpc>
                <a:spcPct val="150000"/>
              </a:lnSpc>
              <a:spcAft>
                <a:spcPts val="0"/>
              </a:spcAft>
            </a:pPr>
            <a:r>
              <a:rPr lang="fr-FR" sz="1800" b="0" dirty="0">
                <a:latin typeface="CongressMed" pitchFamily="50"/>
                <a:cs typeface="Arial" pitchFamily="34"/>
              </a:rPr>
              <a:t>Bernadette Vallée (Conseil forestier)</a:t>
            </a:r>
          </a:p>
          <a:p>
            <a:pPr marL="431999" lvl="0" indent="-323999" algn="ctr"/>
            <a:endParaRPr lang="fr-FR" sz="1800" b="0" dirty="0">
              <a:solidFill>
                <a:srgbClr val="E20026"/>
              </a:solidFill>
              <a:latin typeface="CongressEF-ExtraBold" pitchFamily="50"/>
              <a:cs typeface="Arial" pitchFamily="34"/>
            </a:endParaRPr>
          </a:p>
          <a:p>
            <a:pPr marL="431999" lvl="0" indent="-323999" algn="l"/>
            <a:endParaRPr lang="fr-FR" sz="1800" b="0" dirty="0">
              <a:latin typeface="CongressEF-ExtraBold" pitchFamily="50"/>
            </a:endParaRPr>
          </a:p>
          <a:p>
            <a:pPr marL="431999" lvl="0" indent="-323999">
              <a:buChar char="●"/>
            </a:pPr>
            <a:endParaRPr lang="fr-FR" b="0" dirty="0"/>
          </a:p>
        </p:txBody>
      </p:sp>
      <p:sp>
        <p:nvSpPr>
          <p:cNvPr id="4" name="Espace réservé du contenu 11"/>
          <p:cNvSpPr txBox="1">
            <a:spLocks noGrp="1"/>
          </p:cNvSpPr>
          <p:nvPr>
            <p:ph type="body" idx="3"/>
          </p:nvPr>
        </p:nvSpPr>
        <p:spPr>
          <a:xfrm>
            <a:off x="359999" y="1620000"/>
            <a:ext cx="4320000" cy="5040157"/>
          </a:xfrm>
        </p:spPr>
        <p:txBody>
          <a:bodyPr anchor="t"/>
          <a:lstStyle/>
          <a:p>
            <a:pPr lvl="0" algn="ctr">
              <a:lnSpc>
                <a:spcPct val="150000"/>
              </a:lnSpc>
              <a:spcAft>
                <a:spcPts val="0"/>
              </a:spcAft>
            </a:pPr>
            <a:r>
              <a:rPr lang="fr-FR" sz="1800" b="0" dirty="0">
                <a:solidFill>
                  <a:srgbClr val="E20026"/>
                </a:solidFill>
                <a:latin typeface="CongressEF-ExtraBold" pitchFamily="50"/>
                <a:cs typeface="Arial" pitchFamily="34"/>
              </a:rPr>
              <a:t>Partenaires académiques</a:t>
            </a:r>
          </a:p>
          <a:p>
            <a:pPr lvl="0" algn="ctr">
              <a:lnSpc>
                <a:spcPct val="150000"/>
              </a:lnSpc>
              <a:spcAft>
                <a:spcPts val="0"/>
              </a:spcAft>
            </a:pPr>
            <a:endParaRPr lang="fr-FR" sz="1800" b="0" dirty="0">
              <a:latin typeface="CongressEF-ExtraBold" pitchFamily="50"/>
            </a:endParaRPr>
          </a:p>
          <a:p>
            <a:pPr lvl="0" algn="ctr">
              <a:lnSpc>
                <a:spcPct val="150000"/>
              </a:lnSpc>
              <a:spcAft>
                <a:spcPts val="0"/>
              </a:spcAft>
            </a:pPr>
            <a:r>
              <a:rPr lang="fr-FR" sz="1800" b="0" dirty="0">
                <a:latin typeface="CongressEF-ExtraBold" pitchFamily="50"/>
              </a:rPr>
              <a:t>INRA Val de Loire</a:t>
            </a:r>
          </a:p>
          <a:p>
            <a:pPr lvl="0" algn="ctr">
              <a:lnSpc>
                <a:spcPct val="150000"/>
              </a:lnSpc>
              <a:spcAft>
                <a:spcPts val="0"/>
              </a:spcAft>
            </a:pPr>
            <a:r>
              <a:rPr lang="fr-FR" sz="1800" b="0" dirty="0">
                <a:latin typeface="CongressMed" pitchFamily="50"/>
              </a:rPr>
              <a:t>-Unité de Recherche Amélioration, Génétique et Physiologie Forestières</a:t>
            </a:r>
          </a:p>
          <a:p>
            <a:pPr lvl="0" algn="ctr">
              <a:lnSpc>
                <a:spcPct val="150000"/>
              </a:lnSpc>
              <a:spcAft>
                <a:spcPts val="0"/>
              </a:spcAft>
            </a:pPr>
            <a:endParaRPr lang="fr-FR" sz="1800" b="0" dirty="0">
              <a:latin typeface="CongressMed" pitchFamily="50"/>
            </a:endParaRPr>
          </a:p>
          <a:p>
            <a:pPr lvl="0" algn="ctr">
              <a:lnSpc>
                <a:spcPct val="150000"/>
              </a:lnSpc>
              <a:spcAft>
                <a:spcPts val="0"/>
              </a:spcAft>
            </a:pPr>
            <a:r>
              <a:rPr lang="fr-FR" sz="1800" b="0" dirty="0">
                <a:latin typeface="CongressMed" pitchFamily="50"/>
              </a:rPr>
              <a:t>-Unité Expérimentale de Physiologie Animale de l’</a:t>
            </a:r>
            <a:r>
              <a:rPr lang="fr-FR" sz="1800" b="0" dirty="0" err="1">
                <a:latin typeface="CongressMed" pitchFamily="50"/>
              </a:rPr>
              <a:t>Ofrasière</a:t>
            </a:r>
            <a:endParaRPr lang="fr-FR" sz="1800" b="0" dirty="0">
              <a:latin typeface="CongressMed" pitchFamily="50"/>
            </a:endParaRPr>
          </a:p>
          <a:p>
            <a:pPr lvl="0" algn="ctr">
              <a:lnSpc>
                <a:spcPct val="150000"/>
              </a:lnSpc>
              <a:spcAft>
                <a:spcPts val="0"/>
              </a:spcAft>
            </a:pPr>
            <a:endParaRPr lang="fr-FR" sz="1800" b="0" dirty="0">
              <a:latin typeface="CongressMed" pitchFamily="50"/>
            </a:endParaRPr>
          </a:p>
          <a:p>
            <a:pPr lvl="0" algn="ctr">
              <a:lnSpc>
                <a:spcPct val="150000"/>
              </a:lnSpc>
              <a:spcAft>
                <a:spcPts val="0"/>
              </a:spcAft>
            </a:pPr>
            <a:r>
              <a:rPr lang="fr-FR" sz="1800" b="0" dirty="0">
                <a:latin typeface="CongressEF-ExtraBold" pitchFamily="50"/>
              </a:rPr>
              <a:t>INRA Versailles-Grignon</a:t>
            </a:r>
          </a:p>
          <a:p>
            <a:pPr lvl="0" algn="ctr">
              <a:lnSpc>
                <a:spcPct val="150000"/>
              </a:lnSpc>
              <a:spcAft>
                <a:spcPts val="0"/>
              </a:spcAft>
            </a:pPr>
            <a:r>
              <a:rPr lang="fr-FR" sz="1800" b="0" dirty="0">
                <a:latin typeface="CongressMed" pitchFamily="50"/>
              </a:rPr>
              <a:t>-Unité Mixte de Recherche de Génétique Végétale</a:t>
            </a:r>
          </a:p>
          <a:p>
            <a:pPr lvl="0" algn="l">
              <a:spcAft>
                <a:spcPts val="565"/>
              </a:spcAft>
            </a:pPr>
            <a:endParaRPr lang="fr-FR" b="0" dirty="0">
              <a:solidFill>
                <a:srgbClr val="E20026"/>
              </a:solidFill>
              <a:latin typeface="CongressMed" pitchFamily="50"/>
              <a:cs typeface="Arial" pitchFamily="34"/>
            </a:endParaRPr>
          </a:p>
        </p:txBody>
      </p:sp>
      <p:sp>
        <p:nvSpPr>
          <p:cNvPr id="5" name="ZoneTexte 4"/>
          <p:cNvSpPr txBox="1"/>
          <p:nvPr/>
        </p:nvSpPr>
        <p:spPr>
          <a:xfrm>
            <a:off x="0" y="971525"/>
            <a:ext cx="10080625" cy="369332"/>
          </a:xfrm>
          <a:prstGeom prst="rect">
            <a:avLst/>
          </a:prstGeom>
          <a:noFill/>
        </p:spPr>
        <p:txBody>
          <a:bodyPr wrap="square" rtlCol="0">
            <a:spAutoFit/>
          </a:bodyPr>
          <a:lstStyle/>
          <a:p>
            <a:pPr algn="ctr"/>
            <a:r>
              <a:rPr lang="fr-FR" dirty="0" smtClean="0"/>
              <a:t> </a:t>
            </a:r>
            <a:r>
              <a:rPr lang="fr-FR" dirty="0" smtClean="0">
                <a:latin typeface="CongressEF-ExtraBold" pitchFamily="50" charset="0"/>
              </a:rPr>
              <a:t>juillet 2013-juillet 2016</a:t>
            </a:r>
            <a:endParaRPr lang="fr-FR" dirty="0">
              <a:latin typeface="CongressEF-ExtraBold" pitchFamily="50" charset="0"/>
            </a:endParaRPr>
          </a:p>
        </p:txBody>
      </p:sp>
      <p:sp>
        <p:nvSpPr>
          <p:cNvPr id="7" name="ZoneTexte 6"/>
          <p:cNvSpPr txBox="1"/>
          <p:nvPr/>
        </p:nvSpPr>
        <p:spPr>
          <a:xfrm>
            <a:off x="2015976" y="6804173"/>
            <a:ext cx="8064649" cy="646331"/>
          </a:xfrm>
          <a:prstGeom prst="rect">
            <a:avLst/>
          </a:prstGeom>
          <a:noFill/>
        </p:spPr>
        <p:txBody>
          <a:bodyPr wrap="square" rtlCol="0">
            <a:spAutoFit/>
          </a:bodyPr>
          <a:lstStyle/>
          <a:p>
            <a:r>
              <a:rPr lang="fr-FR" dirty="0" smtClean="0">
                <a:latin typeface="CongressMed" pitchFamily="2" charset="0"/>
              </a:rPr>
              <a:t>Financement du Conseil Régional du Centre </a:t>
            </a:r>
          </a:p>
          <a:p>
            <a:r>
              <a:rPr lang="fr-FR" dirty="0" smtClean="0">
                <a:latin typeface="CongressMed" pitchFamily="2" charset="0"/>
              </a:rPr>
              <a:t>et de la Fondation de France</a:t>
            </a:r>
            <a:endParaRPr lang="fr-FR" dirty="0">
              <a:latin typeface="CongressMed" pitchFamily="2" charset="0"/>
            </a:endParaRPr>
          </a:p>
        </p:txBody>
      </p:sp>
      <p:pic>
        <p:nvPicPr>
          <p:cNvPr id="8" name="Image 5"/>
          <p:cNvPicPr>
            <a:picLocks noChangeAspect="1"/>
          </p:cNvPicPr>
          <p:nvPr/>
        </p:nvPicPr>
        <p:blipFill>
          <a:blip r:embed="rId3" cstate="print">
            <a:alphaModFix/>
            <a:lum/>
          </a:blip>
          <a:srcRect/>
          <a:stretch>
            <a:fillRect/>
          </a:stretch>
        </p:blipFill>
        <p:spPr>
          <a:xfrm>
            <a:off x="6696496" y="6444133"/>
            <a:ext cx="1642743" cy="900000"/>
          </a:xfrm>
          <a:prstGeom prst="rect">
            <a:avLst/>
          </a:prstGeom>
          <a:noFill/>
          <a:ln>
            <a:noFill/>
          </a:ln>
        </p:spPr>
      </p:pic>
      <p:pic>
        <p:nvPicPr>
          <p:cNvPr id="30722" name="Picture 2" descr="http://fondation-sciences-sociales.org/wp-content/uploads/2012/10/Fondation_de_France_svg.png"/>
          <p:cNvPicPr>
            <a:picLocks noChangeAspect="1" noChangeArrowheads="1"/>
          </p:cNvPicPr>
          <p:nvPr/>
        </p:nvPicPr>
        <p:blipFill>
          <a:blip r:embed="rId4" cstate="print"/>
          <a:srcRect/>
          <a:stretch>
            <a:fillRect/>
          </a:stretch>
        </p:blipFill>
        <p:spPr bwMode="auto">
          <a:xfrm>
            <a:off x="8496696" y="6300117"/>
            <a:ext cx="1151999" cy="11520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Sous-titre 1"/>
          <p:cNvSpPr txBox="1">
            <a:spLocks noGrp="1"/>
          </p:cNvSpPr>
          <p:nvPr>
            <p:ph type="subTitle" idx="4294967295"/>
          </p:nvPr>
        </p:nvSpPr>
        <p:spPr>
          <a:xfrm>
            <a:off x="359999" y="359999"/>
            <a:ext cx="9359999" cy="6839995"/>
          </a:xfrm>
        </p:spPr>
        <p:txBody>
          <a:bodyPr/>
          <a:lstStyle/>
          <a:p>
            <a:pPr marL="0" lvl="0" indent="0" algn="ctr">
              <a:spcAft>
                <a:spcPts val="565"/>
              </a:spcAft>
              <a:buNone/>
            </a:pPr>
            <a:r>
              <a:rPr lang="fr-FR" sz="2400" dirty="0">
                <a:solidFill>
                  <a:srgbClr val="4066AA"/>
                </a:solidFill>
                <a:latin typeface="CongressEF-ExtraBold" pitchFamily="50"/>
                <a:cs typeface="Arial" pitchFamily="34"/>
              </a:rPr>
              <a:t>Contexte du projet </a:t>
            </a:r>
            <a:r>
              <a:rPr lang="fr-FR" sz="2400" dirty="0" smtClean="0">
                <a:solidFill>
                  <a:srgbClr val="4066AA"/>
                </a:solidFill>
                <a:latin typeface="CongressEF-ExtraBold" pitchFamily="50"/>
                <a:cs typeface="Arial" pitchFamily="34"/>
              </a:rPr>
              <a:t>: finalités</a:t>
            </a:r>
            <a:endParaRPr lang="fr-FR" sz="2400" dirty="0">
              <a:solidFill>
                <a:srgbClr val="4066AA"/>
              </a:solidFill>
              <a:latin typeface="CongressEF-ExtraBold" pitchFamily="50"/>
              <a:cs typeface="Arial" pitchFamily="34"/>
            </a:endParaRPr>
          </a:p>
          <a:p>
            <a:pPr marL="0" lvl="0" indent="0" algn="ctr">
              <a:spcAft>
                <a:spcPts val="565"/>
              </a:spcAft>
              <a:buNone/>
            </a:pPr>
            <a:endParaRPr lang="fr-FR" sz="2400" b="1" dirty="0">
              <a:solidFill>
                <a:srgbClr val="4066AA"/>
              </a:solidFill>
              <a:latin typeface="CongressEF-ExtraBold" pitchFamily="50"/>
              <a:cs typeface="Arial" pitchFamily="34"/>
            </a:endParaRPr>
          </a:p>
          <a:p>
            <a:pPr marL="0" lvl="0" indent="0" algn="ctr">
              <a:spcAft>
                <a:spcPts val="565"/>
              </a:spcAft>
              <a:buNone/>
            </a:pPr>
            <a:endParaRPr lang="fr-FR" sz="2400" b="1" dirty="0">
              <a:solidFill>
                <a:srgbClr val="4066AA"/>
              </a:solidFill>
              <a:latin typeface="CongressEF-ExtraBold" pitchFamily="50"/>
              <a:cs typeface="Arial" pitchFamily="34"/>
            </a:endParaRPr>
          </a:p>
          <a:p>
            <a:pPr marL="0" lvl="0" indent="0" algn="l">
              <a:spcAft>
                <a:spcPts val="565"/>
              </a:spcAft>
              <a:buNone/>
            </a:pPr>
            <a:r>
              <a:rPr lang="fr-FR" sz="1800" dirty="0" smtClean="0">
                <a:latin typeface="CongressMed" pitchFamily="50"/>
                <a:cs typeface="Arial" pitchFamily="34"/>
              </a:rPr>
              <a:t>-Volonté </a:t>
            </a:r>
            <a:r>
              <a:rPr lang="fr-FR" sz="1800" dirty="0">
                <a:latin typeface="CongressMed" pitchFamily="50"/>
                <a:cs typeface="Arial" pitchFamily="34"/>
              </a:rPr>
              <a:t>des partenaires de favoriser le développement de systèmes de production </a:t>
            </a:r>
            <a:r>
              <a:rPr lang="fr-FR" sz="1800" dirty="0" err="1">
                <a:latin typeface="CongressMed" pitchFamily="50"/>
                <a:cs typeface="Arial" pitchFamily="34"/>
              </a:rPr>
              <a:t>agroécologiques</a:t>
            </a:r>
            <a:r>
              <a:rPr lang="fr-FR" sz="1800" dirty="0">
                <a:latin typeface="CongressMed" pitchFamily="50"/>
                <a:cs typeface="Arial" pitchFamily="34"/>
              </a:rPr>
              <a:t> en région Centre :</a:t>
            </a:r>
          </a:p>
          <a:p>
            <a:pPr marL="0" lvl="0" indent="0" algn="l">
              <a:spcAft>
                <a:spcPts val="565"/>
              </a:spcAft>
              <a:buNone/>
            </a:pPr>
            <a:endParaRPr lang="fr-FR" sz="1800" dirty="0">
              <a:latin typeface="CongressMed" pitchFamily="50"/>
              <a:cs typeface="Arial" pitchFamily="34"/>
            </a:endParaRPr>
          </a:p>
          <a:p>
            <a:pPr marL="0" lvl="0" indent="0" algn="l">
              <a:lnSpc>
                <a:spcPct val="150000"/>
              </a:lnSpc>
              <a:spcAft>
                <a:spcPts val="0"/>
              </a:spcAft>
              <a:buSzPct val="80000"/>
              <a:buFont typeface="Wingdings"/>
              <a:buChar char=""/>
            </a:pPr>
            <a:r>
              <a:rPr lang="fr-FR" sz="1800" dirty="0">
                <a:latin typeface="CongressMed" pitchFamily="50"/>
                <a:cs typeface="Arial" pitchFamily="34"/>
              </a:rPr>
              <a:t>à faibles niveaux d'intrants (chimiques, ressource en eau...)</a:t>
            </a:r>
          </a:p>
          <a:p>
            <a:pPr marL="0" lvl="0" indent="0" algn="l">
              <a:lnSpc>
                <a:spcPct val="150000"/>
              </a:lnSpc>
              <a:spcAft>
                <a:spcPts val="0"/>
              </a:spcAft>
              <a:buSzPct val="80000"/>
              <a:buFont typeface="Wingdings"/>
              <a:buChar char=""/>
            </a:pPr>
            <a:endParaRPr lang="fr-FR" sz="1800" dirty="0">
              <a:latin typeface="CongressMed" pitchFamily="50"/>
              <a:cs typeface="Arial" pitchFamily="34"/>
            </a:endParaRPr>
          </a:p>
          <a:p>
            <a:pPr marL="0" lvl="0" indent="0" algn="l">
              <a:lnSpc>
                <a:spcPct val="150000"/>
              </a:lnSpc>
              <a:spcAft>
                <a:spcPts val="0"/>
              </a:spcAft>
              <a:buSzPct val="80000"/>
              <a:buFont typeface="Wingdings"/>
              <a:buChar char=""/>
            </a:pPr>
            <a:r>
              <a:rPr lang="fr-FR" sz="1800" dirty="0">
                <a:latin typeface="CongressMed" pitchFamily="50"/>
                <a:cs typeface="Arial" pitchFamily="34"/>
              </a:rPr>
              <a:t>qui favorisent le reboisement et la biodiversité sauvage et cultivée</a:t>
            </a:r>
          </a:p>
          <a:p>
            <a:pPr marL="0" lvl="0" indent="0" algn="l">
              <a:lnSpc>
                <a:spcPct val="150000"/>
              </a:lnSpc>
              <a:spcAft>
                <a:spcPts val="0"/>
              </a:spcAft>
              <a:buSzPct val="80000"/>
              <a:buFont typeface="Wingdings"/>
              <a:buChar char=""/>
            </a:pPr>
            <a:endParaRPr lang="fr-FR" sz="1800" dirty="0">
              <a:latin typeface="CongressMed" pitchFamily="50"/>
              <a:cs typeface="Arial" pitchFamily="34"/>
            </a:endParaRPr>
          </a:p>
          <a:p>
            <a:pPr marL="0" lvl="0" indent="0" algn="l">
              <a:lnSpc>
                <a:spcPct val="150000"/>
              </a:lnSpc>
              <a:spcAft>
                <a:spcPts val="0"/>
              </a:spcAft>
              <a:buSzPct val="80000"/>
              <a:buFont typeface="Wingdings"/>
              <a:buChar char=""/>
            </a:pPr>
            <a:r>
              <a:rPr lang="fr-FR" sz="1800" dirty="0">
                <a:latin typeface="CongressMed" pitchFamily="50"/>
                <a:cs typeface="Arial" pitchFamily="34"/>
              </a:rPr>
              <a:t>y compris </a:t>
            </a:r>
            <a:r>
              <a:rPr lang="fr-FR" sz="1800" dirty="0" err="1">
                <a:latin typeface="CongressMed" pitchFamily="50"/>
                <a:cs typeface="Arial" pitchFamily="34"/>
              </a:rPr>
              <a:t>agroforestiers</a:t>
            </a:r>
            <a:r>
              <a:rPr lang="fr-FR" sz="1800" dirty="0">
                <a:latin typeface="CongressMed" pitchFamily="50"/>
                <a:cs typeface="Arial" pitchFamily="34"/>
              </a:rPr>
              <a:t> (qui associent production forestière linéaire et production agricole sur une même parcelle</a:t>
            </a:r>
            <a:r>
              <a:rPr lang="fr-FR" sz="1800" dirty="0" smtClean="0">
                <a:latin typeface="CongressMed" pitchFamily="50"/>
                <a:cs typeface="Arial" pitchFamily="34"/>
              </a:rPr>
              <a:t>)</a:t>
            </a:r>
          </a:p>
          <a:p>
            <a:pPr marL="0" lvl="0" indent="0" algn="l">
              <a:lnSpc>
                <a:spcPct val="150000"/>
              </a:lnSpc>
              <a:spcAft>
                <a:spcPts val="0"/>
              </a:spcAft>
              <a:buSzPct val="80000"/>
              <a:buFont typeface="Wingdings"/>
              <a:buChar char=""/>
            </a:pPr>
            <a:endParaRPr lang="fr-FR" sz="1800" dirty="0" smtClean="0">
              <a:latin typeface="CongressMed" pitchFamily="50"/>
              <a:cs typeface="Arial" pitchFamily="34"/>
            </a:endParaRPr>
          </a:p>
          <a:p>
            <a:pPr marL="0" lvl="0" indent="0" algn="l">
              <a:lnSpc>
                <a:spcPct val="150000"/>
              </a:lnSpc>
              <a:spcAft>
                <a:spcPts val="0"/>
              </a:spcAft>
              <a:buSzPct val="80000"/>
              <a:buNone/>
            </a:pPr>
            <a:r>
              <a:rPr lang="fr-FR" sz="1800" dirty="0" smtClean="0">
                <a:latin typeface="CongressMed" pitchFamily="50"/>
                <a:cs typeface="Arial" pitchFamily="34"/>
              </a:rPr>
              <a:t>-Développer des méthodes de sélection participative : partenariat chercheurs-professionnels</a:t>
            </a:r>
            <a:endParaRPr lang="fr-FR" sz="1800" dirty="0">
              <a:latin typeface="CongressMed" pitchFamily="50"/>
              <a:cs typeface="Arial" pitchFamily="34"/>
            </a:endParaRPr>
          </a:p>
          <a:p>
            <a:pPr marL="0" lvl="0" indent="0" algn="l">
              <a:lnSpc>
                <a:spcPct val="150000"/>
              </a:lnSpc>
              <a:spcAft>
                <a:spcPts val="0"/>
              </a:spcAft>
              <a:buSzPct val="80000"/>
              <a:buFont typeface="Wingdings"/>
              <a:buChar char=""/>
            </a:pPr>
            <a:endParaRPr lang="fr-FR" sz="1800" dirty="0">
              <a:latin typeface="Congress" pitchFamily="50"/>
              <a:cs typeface="Arial" pitchFamily="34"/>
            </a:endParaRPr>
          </a:p>
          <a:p>
            <a:pPr marL="0" lvl="0" indent="0" algn="ctr">
              <a:spcAft>
                <a:spcPts val="0"/>
              </a:spcAft>
              <a:buNone/>
            </a:pPr>
            <a:endParaRPr lang="fr-FR" sz="1800" dirty="0">
              <a:latin typeface="Congress" pitchFamily="18"/>
            </a:endParaRPr>
          </a:p>
          <a:p>
            <a:pPr marL="0" lvl="0" indent="0" algn="l">
              <a:lnSpc>
                <a:spcPct val="150000"/>
              </a:lnSpc>
              <a:spcAft>
                <a:spcPts val="0"/>
              </a:spcAft>
              <a:buSzPct val="80000"/>
              <a:buFont typeface="Wingdings"/>
              <a:buChar char=""/>
            </a:pPr>
            <a:endParaRPr lang="fr-FR" sz="1800" dirty="0">
              <a:solidFill>
                <a:srgbClr val="E20026"/>
              </a:solidFill>
              <a:latin typeface="CongressMed" pitchFamily="50"/>
              <a:cs typeface="Arial" pitchFamily="34"/>
            </a:endParaRPr>
          </a:p>
          <a:p>
            <a:pPr marL="0" lvl="0" indent="0" algn="l">
              <a:lnSpc>
                <a:spcPct val="150000"/>
              </a:lnSpc>
              <a:spcAft>
                <a:spcPts val="0"/>
              </a:spcAft>
              <a:buNone/>
            </a:pPr>
            <a:endParaRPr lang="fr-FR" sz="1800" dirty="0">
              <a:latin typeface="Congress" pitchFamily="18"/>
              <a:cs typeface="Arial" pitchFamily="34"/>
            </a:endParaRPr>
          </a:p>
          <a:p>
            <a:pPr marL="0" lvl="0" indent="0" algn="just">
              <a:spcAft>
                <a:spcPts val="565"/>
              </a:spcAft>
              <a:buNone/>
            </a:pPr>
            <a:endParaRPr lang="fr-FR" sz="1800" dirty="0">
              <a:solidFill>
                <a:srgbClr val="4066AA"/>
              </a:solidFill>
              <a:latin typeface="Congress" pitchFamily="18"/>
              <a:cs typeface="Arial" pitchFamily="34"/>
            </a:endParaRPr>
          </a:p>
          <a:p>
            <a:pPr marL="0" lvl="0" indent="0" algn="just">
              <a:lnSpc>
                <a:spcPct val="150000"/>
              </a:lnSpc>
              <a:spcAft>
                <a:spcPts val="565"/>
              </a:spcAft>
              <a:buNone/>
            </a:pPr>
            <a:endParaRPr lang="fr-FR" sz="1800" dirty="0">
              <a:latin typeface="Congress" pitchFamily="18"/>
              <a:cs typeface="Arial" pitchFamily="34"/>
            </a:endParaRPr>
          </a:p>
          <a:p>
            <a:pPr marL="0" lvl="0" indent="0" algn="l">
              <a:lnSpc>
                <a:spcPct val="150000"/>
              </a:lnSpc>
              <a:spcAft>
                <a:spcPts val="565"/>
              </a:spcAft>
              <a:buNone/>
            </a:pPr>
            <a:endParaRPr lang="fr-FR" sz="1800" dirty="0">
              <a:latin typeface="Congress" pitchFamily="18"/>
              <a:cs typeface="Arial" pitchFamily="34"/>
            </a:endParaRPr>
          </a:p>
          <a:p>
            <a:pPr marL="0" lvl="0" indent="0" algn="l">
              <a:lnSpc>
                <a:spcPct val="150000"/>
              </a:lnSpc>
              <a:spcAft>
                <a:spcPts val="565"/>
              </a:spcAft>
              <a:buNone/>
            </a:pPr>
            <a:endParaRPr lang="fr-FR" sz="1800" dirty="0">
              <a:latin typeface="Congress" pitchFamily="18"/>
              <a:cs typeface="Arial" pitchFamily="34"/>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Sous-titre 1"/>
          <p:cNvSpPr txBox="1">
            <a:spLocks noGrp="1"/>
          </p:cNvSpPr>
          <p:nvPr>
            <p:ph type="subTitle" idx="4294967295"/>
          </p:nvPr>
        </p:nvSpPr>
        <p:spPr>
          <a:xfrm>
            <a:off x="359999" y="359999"/>
            <a:ext cx="9359999" cy="6839995"/>
          </a:xfrm>
        </p:spPr>
        <p:txBody>
          <a:bodyPr/>
          <a:lstStyle/>
          <a:p>
            <a:pPr marL="0" lvl="0" indent="0" algn="ctr">
              <a:spcAft>
                <a:spcPts val="565"/>
              </a:spcAft>
              <a:buNone/>
            </a:pPr>
            <a:r>
              <a:rPr lang="fr-FR" sz="2400" dirty="0">
                <a:solidFill>
                  <a:srgbClr val="4066AA"/>
                </a:solidFill>
                <a:latin typeface="CongressEF-ExtraBold" pitchFamily="50"/>
                <a:cs typeface="Arial" pitchFamily="34"/>
              </a:rPr>
              <a:t>Contexte du projet </a:t>
            </a:r>
            <a:r>
              <a:rPr lang="fr-FR" sz="2400" dirty="0" smtClean="0">
                <a:solidFill>
                  <a:srgbClr val="4066AA"/>
                </a:solidFill>
                <a:latin typeface="CongressEF-ExtraBold" pitchFamily="50"/>
                <a:cs typeface="Arial" pitchFamily="34"/>
              </a:rPr>
              <a:t>: problématiques</a:t>
            </a:r>
            <a:endParaRPr lang="fr-FR" sz="2400" dirty="0">
              <a:solidFill>
                <a:srgbClr val="4066AA"/>
              </a:solidFill>
              <a:latin typeface="CongressEF-ExtraBold" pitchFamily="50"/>
              <a:cs typeface="Arial" pitchFamily="34"/>
            </a:endParaRPr>
          </a:p>
          <a:p>
            <a:pPr marL="0" lvl="0" indent="0" algn="just">
              <a:lnSpc>
                <a:spcPct val="150000"/>
              </a:lnSpc>
              <a:spcAft>
                <a:spcPts val="565"/>
              </a:spcAft>
              <a:buNone/>
            </a:pPr>
            <a:endParaRPr lang="fr-FR" sz="2000" dirty="0" smtClean="0">
              <a:solidFill>
                <a:srgbClr val="E20026"/>
              </a:solidFill>
              <a:latin typeface="CongressEF-ExtraBold" pitchFamily="50"/>
              <a:cs typeface="Arial" pitchFamily="34"/>
            </a:endParaRPr>
          </a:p>
          <a:p>
            <a:pPr marL="0" lvl="0" indent="0" algn="just">
              <a:lnSpc>
                <a:spcPct val="150000"/>
              </a:lnSpc>
              <a:spcAft>
                <a:spcPts val="565"/>
              </a:spcAft>
              <a:buNone/>
            </a:pPr>
            <a:r>
              <a:rPr lang="fr-FR" sz="2000" dirty="0" smtClean="0">
                <a:solidFill>
                  <a:srgbClr val="E20026"/>
                </a:solidFill>
                <a:latin typeface="CongressEF-ExtraBold" pitchFamily="50"/>
                <a:cs typeface="Arial" pitchFamily="34"/>
              </a:rPr>
              <a:t>Pour </a:t>
            </a:r>
            <a:r>
              <a:rPr lang="fr-FR" sz="2000" dirty="0">
                <a:solidFill>
                  <a:srgbClr val="E20026"/>
                </a:solidFill>
                <a:latin typeface="CongressEF-ExtraBold" pitchFamily="50"/>
                <a:cs typeface="Arial" pitchFamily="34"/>
              </a:rPr>
              <a:t>les espèces annuelles</a:t>
            </a:r>
          </a:p>
          <a:p>
            <a:pPr marL="0" lvl="0" indent="0" algn="just">
              <a:lnSpc>
                <a:spcPct val="150000"/>
              </a:lnSpc>
              <a:spcAft>
                <a:spcPts val="565"/>
              </a:spcAft>
              <a:buNone/>
            </a:pPr>
            <a:r>
              <a:rPr lang="fr-FR" sz="1800" dirty="0">
                <a:latin typeface="Congress" pitchFamily="18"/>
                <a:cs typeface="Arial" pitchFamily="34"/>
              </a:rPr>
              <a:t>*</a:t>
            </a:r>
            <a:r>
              <a:rPr lang="fr-FR" sz="1800" dirty="0">
                <a:latin typeface="CongressMed" pitchFamily="50"/>
                <a:cs typeface="Arial" pitchFamily="34"/>
              </a:rPr>
              <a:t>Difficultés pour les agriculteurs pratiquant une agriculture à faibles niveaux d'intrants de s'approvisionner en semences adaptées à leurs pratiques agricoles :</a:t>
            </a:r>
          </a:p>
          <a:p>
            <a:pPr marL="0" lvl="0" indent="0" algn="just">
              <a:lnSpc>
                <a:spcPct val="150000"/>
              </a:lnSpc>
              <a:spcAft>
                <a:spcPts val="565"/>
              </a:spcAft>
              <a:buNone/>
            </a:pPr>
            <a:r>
              <a:rPr lang="fr-FR" sz="1800" dirty="0">
                <a:latin typeface="CongressMed" pitchFamily="50"/>
                <a:cs typeface="Arial" pitchFamily="34"/>
              </a:rPr>
              <a:t>            -non-irrigation</a:t>
            </a:r>
          </a:p>
          <a:p>
            <a:pPr marL="0" lvl="4" indent="0" algn="just" hangingPunct="0">
              <a:lnSpc>
                <a:spcPct val="150000"/>
              </a:lnSpc>
              <a:spcAft>
                <a:spcPts val="565"/>
              </a:spcAft>
              <a:buSzPct val="80000"/>
              <a:buFont typeface="Wingdings"/>
              <a:buChar char=""/>
            </a:pPr>
            <a:r>
              <a:rPr lang="fr-FR" sz="1600" dirty="0">
                <a:latin typeface="CongressMed" pitchFamily="50"/>
                <a:cs typeface="Arial" pitchFamily="34"/>
              </a:rPr>
              <a:t>les variétés certifiées disponibles dans le commerce, produites en station expérimentale en conditions de culture plus intensives exploitent difficilement leur potentiel en conditions de culture économes.</a:t>
            </a:r>
          </a:p>
          <a:p>
            <a:pPr marL="0" lvl="0" indent="0" algn="just">
              <a:lnSpc>
                <a:spcPct val="150000"/>
              </a:lnSpc>
              <a:spcAft>
                <a:spcPts val="565"/>
              </a:spcAft>
              <a:buNone/>
            </a:pPr>
            <a:r>
              <a:rPr lang="fr-FR" sz="1800" dirty="0">
                <a:latin typeface="CongressMed" pitchFamily="50"/>
                <a:cs typeface="Arial" pitchFamily="34"/>
              </a:rPr>
              <a:t>            -semis sous-couverts</a:t>
            </a:r>
          </a:p>
          <a:p>
            <a:pPr marL="0" lvl="4" indent="0" algn="just" hangingPunct="0">
              <a:lnSpc>
                <a:spcPct val="150000"/>
              </a:lnSpc>
              <a:spcAft>
                <a:spcPts val="565"/>
              </a:spcAft>
              <a:buSzPct val="80000"/>
              <a:buFont typeface="Wingdings"/>
              <a:buChar char=""/>
            </a:pPr>
            <a:r>
              <a:rPr lang="fr-FR" sz="1600" dirty="0">
                <a:latin typeface="CongressMed" pitchFamily="50"/>
                <a:cs typeface="Arial" pitchFamily="34"/>
              </a:rPr>
              <a:t>recherche de variétés de céréales à paille </a:t>
            </a:r>
            <a:r>
              <a:rPr lang="fr-FR" sz="1600" dirty="0" smtClean="0">
                <a:latin typeface="CongressMed" pitchFamily="50"/>
                <a:cs typeface="Arial" pitchFamily="34"/>
              </a:rPr>
              <a:t>haute</a:t>
            </a:r>
            <a:endParaRPr lang="fr-FR" sz="1600" dirty="0">
              <a:latin typeface="CongressMed" pitchFamily="50"/>
              <a:cs typeface="Arial" pitchFamily="34"/>
            </a:endParaRPr>
          </a:p>
          <a:p>
            <a:pPr marL="0" lvl="0" indent="0" algn="just">
              <a:lnSpc>
                <a:spcPct val="150000"/>
              </a:lnSpc>
              <a:spcAft>
                <a:spcPts val="565"/>
              </a:spcAft>
              <a:buNone/>
            </a:pPr>
            <a:r>
              <a:rPr lang="fr-FR" sz="1800" dirty="0">
                <a:latin typeface="CongressMed" pitchFamily="50"/>
                <a:cs typeface="Arial" pitchFamily="34"/>
              </a:rPr>
              <a:t>*Volonté d'une partie des agriculteurs de se réapproprier les savoir-faire paysans liés à la</a:t>
            </a:r>
          </a:p>
          <a:p>
            <a:pPr marL="0" lvl="0" indent="0" algn="just">
              <a:lnSpc>
                <a:spcPct val="150000"/>
              </a:lnSpc>
              <a:spcAft>
                <a:spcPts val="565"/>
              </a:spcAft>
              <a:buNone/>
            </a:pPr>
            <a:r>
              <a:rPr lang="fr-FR" sz="1800" dirty="0">
                <a:latin typeface="CongressMed" pitchFamily="50"/>
                <a:cs typeface="Arial" pitchFamily="34"/>
              </a:rPr>
              <a:t>  sélection variétale</a:t>
            </a:r>
          </a:p>
          <a:p>
            <a:pPr marL="0" lvl="0" indent="0" algn="just">
              <a:lnSpc>
                <a:spcPct val="150000"/>
              </a:lnSpc>
              <a:spcAft>
                <a:spcPts val="565"/>
              </a:spcAft>
              <a:buNone/>
            </a:pPr>
            <a:r>
              <a:rPr lang="fr-FR" sz="1800" dirty="0">
                <a:latin typeface="CongressMed" pitchFamily="50"/>
                <a:cs typeface="Arial" pitchFamily="34"/>
              </a:rPr>
              <a:t>→ adaptées les variétés à l’environnement </a:t>
            </a:r>
            <a:r>
              <a:rPr lang="fr-FR" sz="1800" dirty="0" err="1">
                <a:latin typeface="CongressMed" pitchFamily="50"/>
                <a:cs typeface="Arial" pitchFamily="34"/>
              </a:rPr>
              <a:t>pédo-climatique</a:t>
            </a:r>
            <a:r>
              <a:rPr lang="fr-FR" sz="1800" dirty="0">
                <a:latin typeface="CongressMed" pitchFamily="50"/>
                <a:cs typeface="Arial" pitchFamily="34"/>
              </a:rPr>
              <a:t> spécifique de leur exploitation</a:t>
            </a:r>
          </a:p>
          <a:p>
            <a:pPr lvl="8" algn="l" rtl="0" hangingPunct="0">
              <a:lnSpc>
                <a:spcPct val="150000"/>
              </a:lnSpc>
              <a:spcAft>
                <a:spcPts val="565"/>
              </a:spcAft>
            </a:pPr>
            <a:endParaRPr lang="fr-FR" kern="1200" dirty="0">
              <a:solidFill>
                <a:srgbClr val="000000"/>
              </a:solidFill>
              <a:latin typeface="Congress" pitchFamily="18"/>
              <a:ea typeface="Microsoft YaHei" pitchFamily="2"/>
              <a:cs typeface="Arial" pitchFamily="34"/>
            </a:endParaRPr>
          </a:p>
          <a:p>
            <a:pPr marL="0" lvl="0" indent="0" algn="l">
              <a:lnSpc>
                <a:spcPct val="150000"/>
              </a:lnSpc>
              <a:spcAft>
                <a:spcPts val="565"/>
              </a:spcAft>
              <a:buNone/>
            </a:pPr>
            <a:endParaRPr lang="fr-FR" sz="1800" dirty="0">
              <a:latin typeface="Congress" pitchFamily="18"/>
              <a:cs typeface="Arial" pitchFamily="34"/>
            </a:endParaRPr>
          </a:p>
          <a:p>
            <a:pPr marL="0" lvl="0" indent="0" algn="l">
              <a:lnSpc>
                <a:spcPct val="150000"/>
              </a:lnSpc>
              <a:spcAft>
                <a:spcPts val="565"/>
              </a:spcAft>
              <a:buNone/>
            </a:pPr>
            <a:endParaRPr lang="fr-FR" sz="1800" dirty="0">
              <a:latin typeface="Congress" pitchFamily="18"/>
              <a:cs typeface="Arial" pitchFamily="34"/>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Sous-titre 1"/>
          <p:cNvSpPr txBox="1">
            <a:spLocks noGrp="1"/>
          </p:cNvSpPr>
          <p:nvPr>
            <p:ph type="subTitle" idx="4294967295"/>
          </p:nvPr>
        </p:nvSpPr>
        <p:spPr>
          <a:xfrm>
            <a:off x="359999" y="359999"/>
            <a:ext cx="9359999" cy="6839995"/>
          </a:xfrm>
        </p:spPr>
        <p:txBody>
          <a:bodyPr/>
          <a:lstStyle/>
          <a:p>
            <a:pPr marL="0" lvl="0" indent="0" algn="ctr">
              <a:spcAft>
                <a:spcPts val="565"/>
              </a:spcAft>
              <a:buNone/>
            </a:pPr>
            <a:r>
              <a:rPr lang="fr-FR" sz="2400" dirty="0">
                <a:solidFill>
                  <a:srgbClr val="4066AA"/>
                </a:solidFill>
                <a:latin typeface="CongressEF-ExtraBold" pitchFamily="50"/>
                <a:cs typeface="Arial" pitchFamily="34"/>
              </a:rPr>
              <a:t>Contexte du projet </a:t>
            </a:r>
            <a:r>
              <a:rPr lang="fr-FR" sz="2400" dirty="0" smtClean="0">
                <a:solidFill>
                  <a:srgbClr val="4066AA"/>
                </a:solidFill>
                <a:latin typeface="CongressEF-ExtraBold" pitchFamily="50"/>
                <a:cs typeface="Arial" pitchFamily="34"/>
              </a:rPr>
              <a:t>: problématiques</a:t>
            </a:r>
            <a:endParaRPr lang="fr-FR" sz="2400" dirty="0">
              <a:solidFill>
                <a:srgbClr val="4066AA"/>
              </a:solidFill>
              <a:latin typeface="CongressEF-ExtraBold" pitchFamily="50"/>
              <a:cs typeface="Arial" pitchFamily="34"/>
            </a:endParaRPr>
          </a:p>
          <a:p>
            <a:pPr marL="0" lvl="0" indent="0" algn="l">
              <a:lnSpc>
                <a:spcPct val="150000"/>
              </a:lnSpc>
              <a:spcAft>
                <a:spcPts val="565"/>
              </a:spcAft>
              <a:buNone/>
            </a:pPr>
            <a:endParaRPr lang="fr-FR" sz="2000" dirty="0">
              <a:solidFill>
                <a:srgbClr val="E20026"/>
              </a:solidFill>
              <a:latin typeface="CongressEF-ExtraBold" pitchFamily="50"/>
              <a:cs typeface="Arial" pitchFamily="34"/>
            </a:endParaRPr>
          </a:p>
          <a:p>
            <a:pPr marL="0" lvl="0" indent="0" algn="l">
              <a:lnSpc>
                <a:spcPct val="150000"/>
              </a:lnSpc>
              <a:spcAft>
                <a:spcPts val="565"/>
              </a:spcAft>
              <a:buNone/>
            </a:pPr>
            <a:r>
              <a:rPr lang="fr-FR" sz="2000" dirty="0">
                <a:solidFill>
                  <a:srgbClr val="E20026"/>
                </a:solidFill>
                <a:latin typeface="CongressEF-ExtraBold" pitchFamily="50"/>
                <a:cs typeface="Arial" pitchFamily="34"/>
              </a:rPr>
              <a:t>Pour les espèces </a:t>
            </a:r>
            <a:r>
              <a:rPr lang="fr-FR" sz="2000" dirty="0" smtClean="0">
                <a:solidFill>
                  <a:srgbClr val="E20026"/>
                </a:solidFill>
                <a:latin typeface="CongressEF-ExtraBold" pitchFamily="50"/>
                <a:cs typeface="Arial" pitchFamily="34"/>
              </a:rPr>
              <a:t>forestières dans le cadre de l’agroforesterie</a:t>
            </a:r>
          </a:p>
          <a:p>
            <a:pPr marL="0" lvl="0" indent="0" algn="l">
              <a:lnSpc>
                <a:spcPct val="150000"/>
              </a:lnSpc>
              <a:spcAft>
                <a:spcPts val="565"/>
              </a:spcAft>
              <a:buNone/>
            </a:pPr>
            <a:endParaRPr lang="fr-FR" sz="1800" dirty="0" smtClean="0">
              <a:latin typeface="CongressMed" pitchFamily="50"/>
              <a:cs typeface="Arial" pitchFamily="34"/>
            </a:endParaRPr>
          </a:p>
          <a:p>
            <a:r>
              <a:rPr lang="fr-FR" sz="1800" dirty="0" smtClean="0">
                <a:latin typeface="CongressMed" pitchFamily="2" charset="0"/>
              </a:rPr>
              <a:t>Développement de l’agroforesterie avec des densités de plantation extrêmement faibles, peu d’éclaircies possibles </a:t>
            </a:r>
          </a:p>
          <a:p>
            <a:r>
              <a:rPr lang="fr-FR" sz="1800" dirty="0" smtClean="0">
                <a:latin typeface="CongressMed" pitchFamily="2" charset="0"/>
              </a:rPr>
              <a:t>Faire face au réchauffement climatique en forêts comme en alignements : sylviculture dynamique et bonnes variétés</a:t>
            </a:r>
          </a:p>
          <a:p>
            <a:pPr>
              <a:buNone/>
            </a:pPr>
            <a:endParaRPr lang="fr-FR" sz="1800" dirty="0" smtClean="0">
              <a:latin typeface="CongressMed" pitchFamily="2" charset="0"/>
            </a:endParaRPr>
          </a:p>
          <a:p>
            <a:pPr>
              <a:buNone/>
            </a:pPr>
            <a:r>
              <a:rPr lang="fr-FR" sz="1800" u="sng" dirty="0" smtClean="0">
                <a:latin typeface="CongressMed" pitchFamily="2" charset="0"/>
              </a:rPr>
              <a:t>Problèmes :</a:t>
            </a:r>
          </a:p>
          <a:p>
            <a:r>
              <a:rPr lang="fr-FR" sz="1800" dirty="0" smtClean="0">
                <a:latin typeface="CongressMed" pitchFamily="2" charset="0"/>
              </a:rPr>
              <a:t>Pas de qualité génétique des plants forestiers disponibles pour la plupart des espèces (issus de matériel sauvage, pas de sélection)</a:t>
            </a:r>
          </a:p>
          <a:p>
            <a:r>
              <a:rPr lang="fr-FR" sz="1800" dirty="0" smtClean="0">
                <a:latin typeface="CongressMed" pitchFamily="2" charset="0"/>
              </a:rPr>
              <a:t>Programmes de sélection classiques coûteux et longs, impossible </a:t>
            </a:r>
          </a:p>
          <a:p>
            <a:pPr>
              <a:buNone/>
            </a:pPr>
            <a:r>
              <a:rPr lang="fr-FR" sz="1800" dirty="0" smtClean="0">
                <a:latin typeface="CongressMed" pitchFamily="2" charset="0"/>
                <a:sym typeface="Wingdings" pitchFamily="2" charset="2"/>
              </a:rPr>
              <a:t> u</a:t>
            </a:r>
            <a:r>
              <a:rPr lang="fr-FR" sz="1800" dirty="0" smtClean="0">
                <a:latin typeface="CongressMed" pitchFamily="2" charset="0"/>
              </a:rPr>
              <a:t>ne solution possible : </a:t>
            </a:r>
            <a:r>
              <a:rPr lang="fr-FR" sz="1800" u="sng" dirty="0" smtClean="0">
                <a:latin typeface="CongressMed" pitchFamily="2" charset="0"/>
              </a:rPr>
              <a:t>la sélection participative</a:t>
            </a:r>
          </a:p>
          <a:p>
            <a:pPr marL="0" lvl="0" indent="0" algn="l">
              <a:lnSpc>
                <a:spcPct val="150000"/>
              </a:lnSpc>
              <a:spcAft>
                <a:spcPts val="565"/>
              </a:spcAft>
              <a:buNone/>
            </a:pPr>
            <a:r>
              <a:rPr lang="fr-FR" sz="1800" dirty="0">
                <a:latin typeface="CongressMed" pitchFamily="50"/>
                <a:cs typeface="Arial" pitchFamily="34"/>
              </a:rPr>
              <a:t> </a:t>
            </a:r>
            <a:endParaRPr lang="fr-FR" sz="1600" dirty="0">
              <a:latin typeface="CongressMed" pitchFamily="50"/>
              <a:cs typeface="Arial" pitchFamily="34"/>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Sous-titre 1"/>
          <p:cNvSpPr txBox="1">
            <a:spLocks noGrp="1"/>
          </p:cNvSpPr>
          <p:nvPr>
            <p:ph type="subTitle" idx="4294967295"/>
          </p:nvPr>
        </p:nvSpPr>
        <p:spPr>
          <a:xfrm>
            <a:off x="359999" y="304202"/>
            <a:ext cx="9359999" cy="6951597"/>
          </a:xfrm>
        </p:spPr>
        <p:txBody>
          <a:bodyPr/>
          <a:lstStyle/>
          <a:p>
            <a:pPr marL="0" lvl="0" indent="0" algn="ctr">
              <a:spcAft>
                <a:spcPts val="565"/>
              </a:spcAft>
              <a:buNone/>
            </a:pPr>
            <a:r>
              <a:rPr lang="fr-FR" sz="2400" dirty="0">
                <a:solidFill>
                  <a:srgbClr val="4066AA"/>
                </a:solidFill>
                <a:latin typeface="CongressEF-ExtraBold" pitchFamily="50"/>
                <a:cs typeface="Arial" pitchFamily="34"/>
              </a:rPr>
              <a:t>Contexte du projet </a:t>
            </a:r>
            <a:r>
              <a:rPr lang="fr-FR" sz="2400" dirty="0" smtClean="0">
                <a:solidFill>
                  <a:srgbClr val="4066AA"/>
                </a:solidFill>
                <a:latin typeface="CongressEF-ExtraBold" pitchFamily="50"/>
                <a:cs typeface="Arial" pitchFamily="34"/>
              </a:rPr>
              <a:t>: travaux déjà menés</a:t>
            </a:r>
            <a:endParaRPr lang="fr-FR" sz="2400" dirty="0">
              <a:solidFill>
                <a:srgbClr val="4066AA"/>
              </a:solidFill>
              <a:latin typeface="CongressEF-ExtraBold" pitchFamily="50"/>
              <a:cs typeface="Arial" pitchFamily="34"/>
            </a:endParaRPr>
          </a:p>
          <a:p>
            <a:pPr marL="0" lvl="0" indent="0" algn="ctr">
              <a:spcAft>
                <a:spcPts val="565"/>
              </a:spcAft>
              <a:buNone/>
            </a:pPr>
            <a:endParaRPr lang="fr-FR" sz="2400" dirty="0">
              <a:solidFill>
                <a:srgbClr val="4066AA"/>
              </a:solidFill>
              <a:latin typeface="CongressEF-ExtraBold" pitchFamily="50"/>
              <a:cs typeface="Arial" pitchFamily="34"/>
            </a:endParaRPr>
          </a:p>
          <a:p>
            <a:pPr marL="0" lvl="0" indent="0" algn="just">
              <a:spcAft>
                <a:spcPts val="565"/>
              </a:spcAft>
              <a:buNone/>
            </a:pPr>
            <a:endParaRPr lang="fr-FR" sz="1800" dirty="0">
              <a:solidFill>
                <a:srgbClr val="4066AA"/>
              </a:solidFill>
              <a:latin typeface="Congress" pitchFamily="18"/>
              <a:cs typeface="Arial" pitchFamily="34"/>
            </a:endParaRPr>
          </a:p>
          <a:p>
            <a:pPr marL="0" lvl="0" indent="0" algn="just">
              <a:lnSpc>
                <a:spcPct val="150000"/>
              </a:lnSpc>
              <a:spcAft>
                <a:spcPts val="565"/>
              </a:spcAft>
              <a:buNone/>
            </a:pPr>
            <a:endParaRPr lang="fr-FR" sz="2000" dirty="0">
              <a:solidFill>
                <a:srgbClr val="E20026"/>
              </a:solidFill>
              <a:latin typeface="CongressMed" pitchFamily="18"/>
              <a:cs typeface="Arial" pitchFamily="34"/>
            </a:endParaRPr>
          </a:p>
          <a:p>
            <a:pPr marL="0" lvl="0" indent="0" algn="l">
              <a:lnSpc>
                <a:spcPct val="150000"/>
              </a:lnSpc>
              <a:spcAft>
                <a:spcPts val="565"/>
              </a:spcAft>
              <a:buNone/>
            </a:pPr>
            <a:endParaRPr lang="fr-FR" sz="1800" dirty="0">
              <a:latin typeface="Congress" pitchFamily="18"/>
              <a:cs typeface="Arial" pitchFamily="34"/>
            </a:endParaRPr>
          </a:p>
        </p:txBody>
      </p:sp>
      <p:sp>
        <p:nvSpPr>
          <p:cNvPr id="3" name="Rectangle 2"/>
          <p:cNvSpPr/>
          <p:nvPr/>
        </p:nvSpPr>
        <p:spPr>
          <a:xfrm>
            <a:off x="288000" y="1440000"/>
            <a:ext cx="3416756" cy="1835821"/>
          </a:xfrm>
          <a:prstGeom prst="rect">
            <a:avLst/>
          </a:prstGeom>
          <a:solidFill>
            <a:srgbClr val="FFFF99">
              <a:alpha val="85000"/>
            </a:srgbClr>
          </a:solidFill>
          <a:ln w="0" cmpd="dbl">
            <a:solidFill>
              <a:srgbClr val="808080"/>
            </a:solidFill>
            <a:prstDash val="solid"/>
          </a:ln>
        </p:spPr>
        <p:txBody>
          <a:bodyPr vert="horz" wrap="square" lIns="0" tIns="0" rIns="0" bIns="0" anchor="t" anchorCtr="1" compatLnSpc="0"/>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ongressEF-ExtraBold" pitchFamily="50"/>
                <a:ea typeface="Microsoft YaHei" pitchFamily="2"/>
                <a:cs typeface="Mangal" pitchFamily="2"/>
              </a:rPr>
              <a:t>UMR Génétique Végétale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ongressEF-ExtraBold" pitchFamily="50"/>
                <a:ea typeface="Microsoft YaHei" pitchFamily="2"/>
                <a:cs typeface="Mangal" pitchFamily="2"/>
              </a:rPr>
              <a:t>INRA du </a:t>
            </a:r>
            <a:r>
              <a:rPr lang="fr-FR" sz="2000" b="0" i="0" u="none" strike="noStrike" kern="1200" cap="none" spc="0" baseline="0" dirty="0" err="1">
                <a:solidFill>
                  <a:srgbClr val="000000"/>
                </a:solidFill>
                <a:uFillTx/>
                <a:latin typeface="CongressEF-ExtraBold" pitchFamily="50"/>
                <a:ea typeface="Microsoft YaHei" pitchFamily="2"/>
                <a:cs typeface="Mangal" pitchFamily="2"/>
              </a:rPr>
              <a:t>Moulon</a:t>
            </a:r>
            <a:endParaRPr lang="fr-FR" sz="2000" b="0" i="0" u="none" strike="noStrike" kern="1200" cap="none" spc="0" baseline="0" dirty="0">
              <a:solidFill>
                <a:srgbClr val="000000"/>
              </a:solidFill>
              <a:uFillTx/>
              <a:latin typeface="CongressEF-ExtraBold" pitchFamily="50"/>
              <a:ea typeface="Microsoft YaHei" pitchFamily="2"/>
              <a:cs typeface="Mangal" pitchFamily="2"/>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ongress" pitchFamily="18"/>
                <a:ea typeface="Microsoft YaHei" pitchFamily="2"/>
                <a:cs typeface="Mangal" pitchFamily="2"/>
              </a:rPr>
              <a:t>Travaux sur la sélection participative de blés populations depuis 2005</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ongress" pitchFamily="18"/>
                <a:ea typeface="Microsoft YaHei" pitchFamily="2"/>
                <a:cs typeface="Mangal" pitchFamily="2"/>
              </a:rPr>
              <a:t>(programmes PICRI IDF, SOLIBAM)</a:t>
            </a:r>
          </a:p>
        </p:txBody>
      </p:sp>
      <p:sp>
        <p:nvSpPr>
          <p:cNvPr id="4" name="Rectangle 3"/>
          <p:cNvSpPr/>
          <p:nvPr/>
        </p:nvSpPr>
        <p:spPr>
          <a:xfrm>
            <a:off x="6480472" y="1440000"/>
            <a:ext cx="3341162" cy="1800000"/>
          </a:xfrm>
          <a:prstGeom prst="rect">
            <a:avLst/>
          </a:prstGeom>
          <a:solidFill>
            <a:srgbClr val="996633">
              <a:alpha val="85000"/>
            </a:srgbClr>
          </a:solidFill>
          <a:ln w="0">
            <a:solidFill>
              <a:srgbClr val="808080"/>
            </a:solidFill>
            <a:prstDash val="solid"/>
          </a:ln>
        </p:spPr>
        <p:txBody>
          <a:bodyPr vert="horz" wrap="square" lIns="0" tIns="0" rIns="0" bIns="0" anchor="t" anchorCtr="1" compatLnSpc="0"/>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ongressEF-ExtraBold" pitchFamily="50"/>
                <a:ea typeface="Microsoft YaHei" pitchFamily="2"/>
                <a:cs typeface="Mangal" pitchFamily="2"/>
              </a:rPr>
              <a:t>UR Amélioration, Génétique et Physiologie Forestières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ongressEF-ExtraBold" pitchFamily="50"/>
                <a:ea typeface="Microsoft YaHei" pitchFamily="2"/>
                <a:cs typeface="Mangal" pitchFamily="2"/>
              </a:rPr>
              <a:t>INRA Val de Loire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ongress" pitchFamily="18"/>
                <a:ea typeface="Microsoft YaHei" pitchFamily="2"/>
                <a:cs typeface="Mangal" pitchFamily="2"/>
              </a:rPr>
              <a:t>Travaux sur la sélection participative des feuillus précieux pour l'agroforesterie </a:t>
            </a:r>
            <a:r>
              <a:rPr lang="fr-FR" sz="1600" b="0" i="0" u="none" strike="noStrike" kern="1200" cap="none" spc="0" baseline="0" dirty="0">
                <a:uFillTx/>
                <a:latin typeface="Congress" pitchFamily="18"/>
                <a:ea typeface="Microsoft YaHei" pitchFamily="2"/>
                <a:cs typeface="Mangal" pitchFamily="2"/>
              </a:rPr>
              <a:t>depuis </a:t>
            </a:r>
            <a:r>
              <a:rPr lang="fr-FR" sz="1600" dirty="0">
                <a:latin typeface="Congress" pitchFamily="18"/>
                <a:ea typeface="Microsoft YaHei" pitchFamily="2"/>
                <a:cs typeface="Mangal" pitchFamily="2"/>
              </a:rPr>
              <a:t> </a:t>
            </a:r>
            <a:r>
              <a:rPr lang="fr-FR" sz="1600" dirty="0" smtClean="0">
                <a:latin typeface="Congress" pitchFamily="18"/>
                <a:ea typeface="Microsoft YaHei" pitchFamily="2"/>
                <a:cs typeface="Mangal" pitchFamily="2"/>
              </a:rPr>
              <a:t>2010</a:t>
            </a:r>
            <a:endParaRPr lang="fr-FR" sz="1600" b="0" i="0" u="none" strike="noStrike" kern="1200" cap="none" spc="0" baseline="0" dirty="0">
              <a:uFillTx/>
              <a:latin typeface="Congress" pitchFamily="18"/>
              <a:ea typeface="Microsoft YaHei" pitchFamily="2"/>
              <a:cs typeface="Mangal" pitchFamily="2"/>
            </a:endParaRPr>
          </a:p>
        </p:txBody>
      </p:sp>
      <p:sp>
        <p:nvSpPr>
          <p:cNvPr id="5" name="Rectangle 4"/>
          <p:cNvSpPr/>
          <p:nvPr/>
        </p:nvSpPr>
        <p:spPr>
          <a:xfrm>
            <a:off x="3384128" y="3635821"/>
            <a:ext cx="3522963" cy="1944216"/>
          </a:xfrm>
          <a:prstGeom prst="rect">
            <a:avLst/>
          </a:prstGeom>
          <a:solidFill>
            <a:srgbClr val="8CB110">
              <a:alpha val="85000"/>
            </a:srgbClr>
          </a:solidFill>
          <a:ln w="0">
            <a:solidFill>
              <a:srgbClr val="808080"/>
            </a:solidFill>
            <a:prstDash val="solid"/>
          </a:ln>
        </p:spPr>
        <p:txBody>
          <a:bodyPr vert="horz" wrap="square" lIns="0" tIns="0" rIns="0" bIns="0" anchor="ctr" anchorCtr="1" compatLnSpc="0"/>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ongressEF-ExtraBold" pitchFamily="50"/>
                <a:ea typeface="Microsoft YaHei" pitchFamily="2"/>
                <a:cs typeface="Mangal" pitchFamily="2"/>
              </a:rPr>
              <a:t>ARDEAR du Centre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ongress" pitchFamily="18"/>
                <a:ea typeface="Microsoft YaHei" pitchFamily="2"/>
                <a:cs typeface="Mangal" pitchFamily="2"/>
              </a:rPr>
              <a:t>Accompagnement des producteurs dans la sélection à la ferme de maïs et de tournesol populations depuis 2009</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Congress" pitchFamily="18"/>
                <a:ea typeface="Microsoft YaHei" pitchFamily="2"/>
                <a:cs typeface="Mangal" pitchFamily="2"/>
              </a:rPr>
              <a:t>(partenariat </a:t>
            </a:r>
            <a:r>
              <a:rPr lang="fr-FR" sz="1600" b="0" i="0" u="none" strike="noStrike" kern="1200" cap="none" spc="0" baseline="0" dirty="0" err="1">
                <a:solidFill>
                  <a:srgbClr val="000000"/>
                </a:solidFill>
                <a:uFillTx/>
                <a:latin typeface="Congress" pitchFamily="18"/>
                <a:ea typeface="Microsoft YaHei" pitchFamily="2"/>
                <a:cs typeface="Mangal" pitchFamily="2"/>
              </a:rPr>
              <a:t>AgroBio</a:t>
            </a:r>
            <a:r>
              <a:rPr lang="fr-FR" sz="1600" b="0" i="0" u="none" strike="noStrike" kern="1200" cap="none" spc="0" baseline="0" dirty="0">
                <a:solidFill>
                  <a:srgbClr val="000000"/>
                </a:solidFill>
                <a:uFillTx/>
                <a:latin typeface="Congress" pitchFamily="18"/>
                <a:ea typeface="Microsoft YaHei" pitchFamily="2"/>
                <a:cs typeface="Mangal" pitchFamily="2"/>
              </a:rPr>
              <a:t> Périgord / Réseau Semences Paysannes)</a:t>
            </a:r>
          </a:p>
        </p:txBody>
      </p:sp>
      <p:sp>
        <p:nvSpPr>
          <p:cNvPr id="6" name="Forme libre 5"/>
          <p:cNvSpPr/>
          <p:nvPr/>
        </p:nvSpPr>
        <p:spPr>
          <a:xfrm>
            <a:off x="3888184" y="1475581"/>
            <a:ext cx="2525042" cy="2131923"/>
          </a:xfrm>
          <a:custGeom>
            <a:avLst>
              <a:gd name="f0" fmla="val 16200000"/>
              <a:gd name="f1" fmla="val 14580000"/>
              <a:gd name="f2" fmla="val 9506"/>
            </a:avLst>
            <a:gdLst>
              <a:gd name="f3" fmla="val 21600000"/>
              <a:gd name="f4" fmla="val 10800000"/>
              <a:gd name="f5" fmla="val 5400000"/>
              <a:gd name="f6" fmla="val 180"/>
              <a:gd name="f7" fmla="val w"/>
              <a:gd name="f8" fmla="val h"/>
              <a:gd name="f9" fmla="val 0"/>
              <a:gd name="f10" fmla="val 21600"/>
              <a:gd name="f11" fmla="*/ 5419351 1 1725033"/>
              <a:gd name="f12" fmla="sqrt 2"/>
              <a:gd name="f13" fmla="min 0 21600"/>
              <a:gd name="f14" fmla="max 0 21600"/>
              <a:gd name="f15" fmla="*/ 10800 10800 1"/>
              <a:gd name="f16" fmla="val -2147483647"/>
              <a:gd name="f17" fmla="val 2147483647"/>
              <a:gd name="f18" fmla="val 21599999"/>
              <a:gd name="f19" fmla="val 10800"/>
              <a:gd name="f20" fmla="*/ f11 1 2"/>
              <a:gd name="f21" fmla="*/ f7 1 21600"/>
              <a:gd name="f22" fmla="*/ f8 1 21600"/>
              <a:gd name="f23" fmla="val f9"/>
              <a:gd name="f24" fmla="val f10"/>
              <a:gd name="f25" fmla="*/ f11 1 180"/>
              <a:gd name="f26" fmla="*/ f12 1 2"/>
              <a:gd name="f27" fmla="+- f14 0 f13"/>
              <a:gd name="f28" fmla="pin 0 f0 21599999"/>
              <a:gd name="f29" fmla="pin 0 f2 10800"/>
              <a:gd name="f30" fmla="pin 0 f1 21599999"/>
              <a:gd name="f31" fmla="+- f24 0 f23"/>
              <a:gd name="f32" fmla="val f29"/>
              <a:gd name="f33" fmla="*/ f27 1 2"/>
              <a:gd name="f34" fmla="+- 0 0 f28"/>
              <a:gd name="f35" fmla="+- 0 0 f30"/>
              <a:gd name="f36" fmla="*/ f29 f29 1"/>
              <a:gd name="f37" fmla="*/ f31 1 21600"/>
              <a:gd name="f38" fmla="+- 10800 f32 0"/>
              <a:gd name="f39" fmla="+- f32 0 2700"/>
              <a:gd name="f40" fmla="+- f13 f33 0"/>
              <a:gd name="f41" fmla="*/ f33 f33 1"/>
              <a:gd name="f42" fmla="+- f34 f5 0"/>
              <a:gd name="f43" fmla="+- f35 f5 0"/>
              <a:gd name="f44" fmla="*/ 0 f37 1"/>
              <a:gd name="f45" fmla="*/ 21600 f37 1"/>
              <a:gd name="f46" fmla="+- 21600 0 f38"/>
              <a:gd name="f47" fmla="*/ f42 f6 1"/>
              <a:gd name="f48" fmla="*/ f43 f6 1"/>
              <a:gd name="f49" fmla="min f38 f46"/>
              <a:gd name="f50" fmla="max f38 f46"/>
              <a:gd name="f51" fmla="*/ f44 1 f37"/>
              <a:gd name="f52" fmla="*/ f45 1 f37"/>
              <a:gd name="f53" fmla="*/ f47 1 f4"/>
              <a:gd name="f54" fmla="*/ f48 1 f4"/>
              <a:gd name="f55" fmla="+- f50 0 f49"/>
              <a:gd name="f56" fmla="+- 0 0 f53"/>
              <a:gd name="f57" fmla="+- 0 0 f54"/>
              <a:gd name="f58" fmla="*/ f51 f21 1"/>
              <a:gd name="f59" fmla="*/ f52 f21 1"/>
              <a:gd name="f60" fmla="*/ f52 f22 1"/>
              <a:gd name="f61" fmla="*/ f51 f22 1"/>
              <a:gd name="f62" fmla="*/ f55 1 2"/>
              <a:gd name="f63" fmla="val f56"/>
              <a:gd name="f64" fmla="val f57"/>
              <a:gd name="f65" fmla="+- f49 f62 0"/>
              <a:gd name="f66" fmla="*/ f62 f62 1"/>
              <a:gd name="f67" fmla="+- 0 0 f63"/>
              <a:gd name="f68" fmla="+- 0 0 f64"/>
              <a:gd name="f69" fmla="*/ f63 f11 1"/>
              <a:gd name="f70" fmla="*/ f64 f11 1"/>
              <a:gd name="f71" fmla="*/ f67 f4 1"/>
              <a:gd name="f72" fmla="*/ f68 f4 1"/>
              <a:gd name="f73" fmla="*/ f69 1 f6"/>
              <a:gd name="f74" fmla="*/ f70 1 f6"/>
              <a:gd name="f75" fmla="*/ f71 1 f6"/>
              <a:gd name="f76" fmla="*/ f72 1 f6"/>
              <a:gd name="f77" fmla="+- 0 0 f73"/>
              <a:gd name="f78" fmla="+- 0 0 f74"/>
              <a:gd name="f79" fmla="+- f75 0 f5"/>
              <a:gd name="f80" fmla="+- f76 0 f5"/>
              <a:gd name="f81" fmla="+- f77 f11 0"/>
              <a:gd name="f82" fmla="+- f78 f11 0"/>
              <a:gd name="f83" fmla="+- 0 0 f79"/>
              <a:gd name="f84" fmla="+- 0 0 f80"/>
              <a:gd name="f85" fmla="+- f81 f20 0"/>
              <a:gd name="f86" fmla="+- f82 f20 0"/>
              <a:gd name="f87" fmla="val f83"/>
              <a:gd name="f88" fmla="val f84"/>
              <a:gd name="f89" fmla="+- 0 0 f85"/>
              <a:gd name="f90" fmla="+- 0 0 f86"/>
              <a:gd name="f91" fmla="+- 0 0 f87"/>
              <a:gd name="f92" fmla="+- 0 0 f88"/>
              <a:gd name="f93" fmla="*/ f89 f4 1"/>
              <a:gd name="f94" fmla="*/ f90 f4 1"/>
              <a:gd name="f95" fmla="+- f91 f5 0"/>
              <a:gd name="f96" fmla="+- f92 f5 0"/>
              <a:gd name="f97" fmla="*/ f93 1 f11"/>
              <a:gd name="f98" fmla="*/ f94 1 f11"/>
              <a:gd name="f99" fmla="*/ f95 f6 1"/>
              <a:gd name="f100" fmla="*/ f96 f6 1"/>
              <a:gd name="f101" fmla="+- f97 0 f5"/>
              <a:gd name="f102" fmla="+- f98 0 f5"/>
              <a:gd name="f103" fmla="*/ f99 1 f4"/>
              <a:gd name="f104" fmla="*/ f100 1 f4"/>
              <a:gd name="f105" fmla="cos 1 f101"/>
              <a:gd name="f106" fmla="sin 1 f101"/>
              <a:gd name="f107" fmla="cos 1 f102"/>
              <a:gd name="f108" fmla="sin 1 f102"/>
              <a:gd name="f109" fmla="+- 0 0 f103"/>
              <a:gd name="f110" fmla="+- 0 0 f104"/>
              <a:gd name="f111" fmla="+- 0 0 f105"/>
              <a:gd name="f112" fmla="+- 0 0 f106"/>
              <a:gd name="f113" fmla="+- 0 0 f107"/>
              <a:gd name="f114" fmla="+- 0 0 f108"/>
              <a:gd name="f115" fmla="*/ f109 f25 1"/>
              <a:gd name="f116" fmla="*/ f110 f25 1"/>
              <a:gd name="f117" fmla="+- f110 45 0"/>
              <a:gd name="f118" fmla="*/ 10800 f111 1"/>
              <a:gd name="f119" fmla="*/ 10800 f112 1"/>
              <a:gd name="f120" fmla="*/ f29 f113 1"/>
              <a:gd name="f121" fmla="*/ f29 f114 1"/>
              <a:gd name="f122" fmla="+- 0 0 f115"/>
              <a:gd name="f123" fmla="+- 0 0 f116"/>
              <a:gd name="f124" fmla="*/ f117 f11 1"/>
              <a:gd name="f125" fmla="*/ f118 f118 1"/>
              <a:gd name="f126" fmla="*/ f119 f119 1"/>
              <a:gd name="f127" fmla="*/ f120 f120 1"/>
              <a:gd name="f128" fmla="*/ f121 f121 1"/>
              <a:gd name="f129" fmla="*/ f122 f4 1"/>
              <a:gd name="f130" fmla="*/ f123 f4 1"/>
              <a:gd name="f131" fmla="*/ f124 1 180"/>
              <a:gd name="f132" fmla="+- f125 f126 0"/>
              <a:gd name="f133" fmla="+- f127 f128 0"/>
              <a:gd name="f134" fmla="*/ f129 1 f11"/>
              <a:gd name="f135" fmla="*/ f130 1 f11"/>
              <a:gd name="f136" fmla="+- 0 0 f131"/>
              <a:gd name="f137" fmla="sqrt f132"/>
              <a:gd name="f138" fmla="sqrt f133"/>
              <a:gd name="f139" fmla="+- f134 0 f5"/>
              <a:gd name="f140" fmla="+- f135 0 f5"/>
              <a:gd name="f141" fmla="*/ f136 f4 1"/>
              <a:gd name="f142" fmla="*/ f15 1 f137"/>
              <a:gd name="f143" fmla="*/ f36 1 f138"/>
              <a:gd name="f144" fmla="+- f139 f5 0"/>
              <a:gd name="f145" fmla="+- f140 f5 0"/>
              <a:gd name="f146" fmla="*/ f141 1 f11"/>
              <a:gd name="f147" fmla="*/ f111 f142 1"/>
              <a:gd name="f148" fmla="*/ f112 f142 1"/>
              <a:gd name="f149" fmla="*/ f113 f143 1"/>
              <a:gd name="f150" fmla="*/ f114 f143 1"/>
              <a:gd name="f151" fmla="*/ f144 f11 1"/>
              <a:gd name="f152" fmla="*/ f145 f11 1"/>
              <a:gd name="f153" fmla="+- f146 0 f5"/>
              <a:gd name="f154" fmla="+- 10800 0 f147"/>
              <a:gd name="f155" fmla="+- 10800 0 f148"/>
              <a:gd name="f156" fmla="+- 10800 0 f149"/>
              <a:gd name="f157" fmla="+- 10800 0 f150"/>
              <a:gd name="f158" fmla="*/ f151 1 f4"/>
              <a:gd name="f159" fmla="*/ f152 1 f4"/>
              <a:gd name="f160" fmla="+- f153 f5 0"/>
              <a:gd name="f161" fmla="*/ f154 f21 1"/>
              <a:gd name="f162" fmla="*/ f155 f22 1"/>
              <a:gd name="f163" fmla="*/ f156 f21 1"/>
              <a:gd name="f164" fmla="*/ f157 f22 1"/>
              <a:gd name="f165" fmla="+- 0 0 f158"/>
              <a:gd name="f166" fmla="+- 0 0 f159"/>
              <a:gd name="f167" fmla="*/ f160 f11 1"/>
              <a:gd name="f168" fmla="+- 0 0 f165"/>
              <a:gd name="f169" fmla="+- 0 0 f166"/>
              <a:gd name="f170" fmla="*/ f167 1 f4"/>
              <a:gd name="f171" fmla="*/ f168 f4 1"/>
              <a:gd name="f172" fmla="*/ f169 f4 1"/>
              <a:gd name="f173" fmla="+- 0 0 f170"/>
              <a:gd name="f174" fmla="*/ f171 1 f11"/>
              <a:gd name="f175" fmla="*/ f172 1 f11"/>
              <a:gd name="f176" fmla="+- 0 0 f173"/>
              <a:gd name="f177" fmla="+- f174 0 f5"/>
              <a:gd name="f178" fmla="+- f175 0 f5"/>
              <a:gd name="f179" fmla="*/ f176 f4 1"/>
              <a:gd name="f180" fmla="cos 1 f177"/>
              <a:gd name="f181" fmla="sin 1 f177"/>
              <a:gd name="f182" fmla="cos 1 f178"/>
              <a:gd name="f183" fmla="sin 1 f178"/>
              <a:gd name="f184" fmla="*/ f179 1 f11"/>
              <a:gd name="f185" fmla="+- 0 0 f180"/>
              <a:gd name="f186" fmla="+- 0 0 f181"/>
              <a:gd name="f187" fmla="+- 0 0 f182"/>
              <a:gd name="f188" fmla="+- 0 0 f183"/>
              <a:gd name="f189" fmla="+- f184 0 f5"/>
              <a:gd name="f190" fmla="+- 0 0 f185"/>
              <a:gd name="f191" fmla="+- 0 0 f186"/>
              <a:gd name="f192" fmla="+- 0 0 f187"/>
              <a:gd name="f193" fmla="+- 0 0 f188"/>
              <a:gd name="f194" fmla="cos 1 f189"/>
              <a:gd name="f195" fmla="sin 1 f189"/>
              <a:gd name="f196" fmla="val f190"/>
              <a:gd name="f197" fmla="val f191"/>
              <a:gd name="f198" fmla="val f192"/>
              <a:gd name="f199" fmla="val f193"/>
              <a:gd name="f200" fmla="+- 0 0 f194"/>
              <a:gd name="f201" fmla="+- 0 0 f195"/>
              <a:gd name="f202" fmla="+- 0 0 f196"/>
              <a:gd name="f203" fmla="+- 0 0 f197"/>
              <a:gd name="f204" fmla="+- 0 0 f198"/>
              <a:gd name="f205" fmla="+- 0 0 f199"/>
              <a:gd name="f206" fmla="+- 0 0 f200"/>
              <a:gd name="f207" fmla="+- 0 0 f201"/>
              <a:gd name="f208" fmla="*/ 10800 f202 1"/>
              <a:gd name="f209" fmla="*/ 10800 f203 1"/>
              <a:gd name="f210" fmla="*/ 10800 f204 1"/>
              <a:gd name="f211" fmla="*/ 10800 f205 1"/>
              <a:gd name="f212" fmla="*/ f38 f202 1"/>
              <a:gd name="f213" fmla="*/ f38 f203 1"/>
              <a:gd name="f214" fmla="*/ f38 f204 1"/>
              <a:gd name="f215" fmla="*/ f38 f205 1"/>
              <a:gd name="f216" fmla="*/ 13500 f204 1"/>
              <a:gd name="f217" fmla="*/ 13500 f205 1"/>
              <a:gd name="f218" fmla="*/ f39 f204 1"/>
              <a:gd name="f219" fmla="*/ f39 f205 1"/>
              <a:gd name="f220" fmla="val f206"/>
              <a:gd name="f221" fmla="val f207"/>
              <a:gd name="f222" fmla="+- f208 10800 0"/>
              <a:gd name="f223" fmla="+- f209 10800 0"/>
              <a:gd name="f224" fmla="+- f210 10800 0"/>
              <a:gd name="f225" fmla="+- f211 10800 0"/>
              <a:gd name="f226" fmla="+- f212 10800 0"/>
              <a:gd name="f227" fmla="+- f213 10800 0"/>
              <a:gd name="f228" fmla="+- f214 10800 0"/>
              <a:gd name="f229" fmla="+- f215 10800 0"/>
              <a:gd name="f230" fmla="+- f216 10800 0"/>
              <a:gd name="f231" fmla="+- f217 10800 0"/>
              <a:gd name="f232" fmla="+- f218 10800 0"/>
              <a:gd name="f233" fmla="+- f219 10800 0"/>
              <a:gd name="f234" fmla="+- 0 0 f220"/>
              <a:gd name="f235" fmla="+- 0 0 f221"/>
              <a:gd name="f236" fmla="+- f233 0 f231"/>
              <a:gd name="f237" fmla="+- f232 0 f230"/>
              <a:gd name="f238" fmla="+- f229 0 f65"/>
              <a:gd name="f239" fmla="+- f228 0 f65"/>
              <a:gd name="f240" fmla="+- f227 0 f65"/>
              <a:gd name="f241" fmla="+- f226 0 f65"/>
              <a:gd name="f242" fmla="+- f223 0 f40"/>
              <a:gd name="f243" fmla="+- f222 0 f40"/>
              <a:gd name="f244" fmla="+- f225 0 f40"/>
              <a:gd name="f245" fmla="+- f224 0 f40"/>
              <a:gd name="f246" fmla="*/ f236 f236 1"/>
              <a:gd name="f247" fmla="*/ f237 f237 1"/>
              <a:gd name="f248" fmla="+- 0 0 f238"/>
              <a:gd name="f249" fmla="+- 0 0 f239"/>
              <a:gd name="f250" fmla="+- 0 0 f240"/>
              <a:gd name="f251" fmla="+- 0 0 f241"/>
              <a:gd name="f252" fmla="+- 0 0 f242"/>
              <a:gd name="f253" fmla="+- 0 0 f243"/>
              <a:gd name="f254" fmla="+- 0 0 f244"/>
              <a:gd name="f255" fmla="+- 0 0 f245"/>
              <a:gd name="f256" fmla="+- 0 0 f248"/>
              <a:gd name="f257" fmla="+- 0 0 f249"/>
              <a:gd name="f258" fmla="+- 0 0 f250"/>
              <a:gd name="f259" fmla="+- 0 0 f251"/>
              <a:gd name="f260" fmla="+- 0 0 f252"/>
              <a:gd name="f261" fmla="+- 0 0 f253"/>
              <a:gd name="f262" fmla="+- 0 0 f254"/>
              <a:gd name="f263" fmla="+- 0 0 f255"/>
              <a:gd name="f264" fmla="+- f246 f247 0"/>
              <a:gd name="f265" fmla="at2 f256 f257"/>
              <a:gd name="f266" fmla="at2 f258 f259"/>
              <a:gd name="f267" fmla="at2 f260 f261"/>
              <a:gd name="f268" fmla="at2 f262 f263"/>
              <a:gd name="f269" fmla="sqrt f264"/>
              <a:gd name="f270" fmla="+- f265 f5 0"/>
              <a:gd name="f271" fmla="+- f266 f5 0"/>
              <a:gd name="f272" fmla="+- f267 f5 0"/>
              <a:gd name="f273" fmla="+- f268 f5 0"/>
              <a:gd name="f274" fmla="*/ f26 f269 1"/>
              <a:gd name="f275" fmla="*/ f270 f11 1"/>
              <a:gd name="f276" fmla="*/ f271 f11 1"/>
              <a:gd name="f277" fmla="*/ f272 f11 1"/>
              <a:gd name="f278" fmla="*/ f273 f11 1"/>
              <a:gd name="f279" fmla="*/ f274 f234 1"/>
              <a:gd name="f280" fmla="*/ f274 f235 1"/>
              <a:gd name="f281" fmla="*/ f275 1 f4"/>
              <a:gd name="f282" fmla="*/ f276 1 f4"/>
              <a:gd name="f283" fmla="*/ f277 1 f4"/>
              <a:gd name="f284" fmla="*/ f278 1 f4"/>
              <a:gd name="f285" fmla="+- f232 f279 0"/>
              <a:gd name="f286" fmla="+- f233 f280 0"/>
              <a:gd name="f287" fmla="+- 0 0 f281"/>
              <a:gd name="f288" fmla="+- 0 0 f282"/>
              <a:gd name="f289" fmla="+- 0 0 f283"/>
              <a:gd name="f290" fmla="+- 0 0 f284"/>
              <a:gd name="f291" fmla="val f287"/>
              <a:gd name="f292" fmla="val f288"/>
              <a:gd name="f293" fmla="val f289"/>
              <a:gd name="f294" fmla="val f290"/>
              <a:gd name="f295" fmla="+- 0 0 f291"/>
              <a:gd name="f296" fmla="+- 0 0 f292"/>
              <a:gd name="f297" fmla="+- 0 0 f293"/>
              <a:gd name="f298" fmla="+- 0 0 f294"/>
              <a:gd name="f299" fmla="*/ f295 f4 1"/>
              <a:gd name="f300" fmla="*/ f296 f4 1"/>
              <a:gd name="f301" fmla="*/ f297 f4 1"/>
              <a:gd name="f302" fmla="*/ f298 f4 1"/>
              <a:gd name="f303" fmla="*/ f299 1 f11"/>
              <a:gd name="f304" fmla="*/ f300 1 f11"/>
              <a:gd name="f305" fmla="*/ f301 1 f11"/>
              <a:gd name="f306" fmla="*/ f302 1 f11"/>
              <a:gd name="f307" fmla="+- f303 0 f5"/>
              <a:gd name="f308" fmla="+- f304 0 f5"/>
              <a:gd name="f309" fmla="+- f305 0 f5"/>
              <a:gd name="f310" fmla="+- f306 0 f5"/>
              <a:gd name="f311" fmla="+- f307 f5 0"/>
              <a:gd name="f312" fmla="+- f308 0 f307"/>
              <a:gd name="f313" fmla="+- f309 f5 0"/>
              <a:gd name="f314" fmla="+- f310 0 f309"/>
              <a:gd name="f315" fmla="*/ f311 f11 1"/>
              <a:gd name="f316" fmla="*/ f313 f11 1"/>
              <a:gd name="f317" fmla="+- f312 0 f3"/>
              <a:gd name="f318" fmla="+- f314 f3 0"/>
              <a:gd name="f319" fmla="*/ f315 1 f4"/>
              <a:gd name="f320" fmla="*/ f316 1 f4"/>
              <a:gd name="f321" fmla="?: f312 f317 f312"/>
              <a:gd name="f322" fmla="?: f314 f314 f318"/>
              <a:gd name="f323" fmla="+- 0 0 f319"/>
              <a:gd name="f324" fmla="+- 0 0 f320"/>
              <a:gd name="f325" fmla="+- 0 0 f323"/>
              <a:gd name="f326" fmla="+- 0 0 f324"/>
              <a:gd name="f327" fmla="*/ f325 f4 1"/>
              <a:gd name="f328" fmla="*/ f326 f4 1"/>
              <a:gd name="f329" fmla="*/ f327 1 f11"/>
              <a:gd name="f330" fmla="*/ f328 1 f11"/>
              <a:gd name="f331" fmla="+- f329 0 f5"/>
              <a:gd name="f332" fmla="+- f330 0 f5"/>
              <a:gd name="f333" fmla="cos 1 f331"/>
              <a:gd name="f334" fmla="sin 1 f331"/>
              <a:gd name="f335" fmla="cos 1 f332"/>
              <a:gd name="f336" fmla="sin 1 f332"/>
              <a:gd name="f337" fmla="+- 0 0 f333"/>
              <a:gd name="f338" fmla="+- 0 0 f334"/>
              <a:gd name="f339" fmla="+- 0 0 f335"/>
              <a:gd name="f340" fmla="+- 0 0 f336"/>
              <a:gd name="f341" fmla="+- 0 0 f337"/>
              <a:gd name="f342" fmla="+- 0 0 f338"/>
              <a:gd name="f343" fmla="+- 0 0 f339"/>
              <a:gd name="f344" fmla="+- 0 0 f340"/>
              <a:gd name="f345" fmla="val f341"/>
              <a:gd name="f346" fmla="val f342"/>
              <a:gd name="f347" fmla="val f343"/>
              <a:gd name="f348" fmla="val f344"/>
              <a:gd name="f349" fmla="+- 0 0 f345"/>
              <a:gd name="f350" fmla="+- 0 0 f346"/>
              <a:gd name="f351" fmla="+- 0 0 f347"/>
              <a:gd name="f352" fmla="+- 0 0 f348"/>
              <a:gd name="f353" fmla="*/ f62 f349 1"/>
              <a:gd name="f354" fmla="*/ f62 f350 1"/>
              <a:gd name="f355" fmla="*/ f33 f351 1"/>
              <a:gd name="f356" fmla="*/ f33 f352 1"/>
              <a:gd name="f357" fmla="*/ f353 f353 1"/>
              <a:gd name="f358" fmla="*/ f354 f354 1"/>
              <a:gd name="f359" fmla="*/ f355 f355 1"/>
              <a:gd name="f360" fmla="*/ f356 f356 1"/>
              <a:gd name="f361" fmla="+- f357 f358 0"/>
              <a:gd name="f362" fmla="+- f359 f360 0"/>
              <a:gd name="f363" fmla="sqrt f361"/>
              <a:gd name="f364" fmla="sqrt f362"/>
              <a:gd name="f365" fmla="*/ f66 1 f363"/>
              <a:gd name="f366" fmla="*/ f41 1 f364"/>
              <a:gd name="f367" fmla="*/ f349 f365 1"/>
              <a:gd name="f368" fmla="*/ f350 f365 1"/>
              <a:gd name="f369" fmla="*/ f351 f366 1"/>
              <a:gd name="f370" fmla="*/ f352 f366 1"/>
              <a:gd name="f371" fmla="+- f65 0 f367"/>
              <a:gd name="f372" fmla="+- f65 0 f368"/>
              <a:gd name="f373" fmla="+- f40 0 f369"/>
              <a:gd name="f374" fmla="+- f40 0 f370"/>
            </a:gdLst>
            <a:ahLst>
              <a:ahPolar gdRefAng="f0" minAng="f9" maxAng="f18">
                <a:pos x="f161" y="f162"/>
              </a:ahPolar>
              <a:ahPolar gdRefR="f2" minR="f9" maxR="f19" gdRefAng="f1" minAng="f9" maxAng="f18">
                <a:pos x="f163" y="f164"/>
              </a:ahPolar>
            </a:ahLst>
            <a:cxnLst>
              <a:cxn ang="3cd4">
                <a:pos x="hc" y="t"/>
              </a:cxn>
              <a:cxn ang="0">
                <a:pos x="r" y="vc"/>
              </a:cxn>
              <a:cxn ang="cd4">
                <a:pos x="hc" y="b"/>
              </a:cxn>
              <a:cxn ang="cd2">
                <a:pos x="l" y="vc"/>
              </a:cxn>
            </a:cxnLst>
            <a:rect l="f58" t="f61" r="f59" b="f60"/>
            <a:pathLst>
              <a:path w="21600" h="21600">
                <a:moveTo>
                  <a:pt x="f371" y="f372"/>
                </a:moveTo>
                <a:arcTo wR="f62" hR="f62" stAng="f307" swAng="f321"/>
                <a:lnTo>
                  <a:pt x="f373" y="f374"/>
                </a:lnTo>
                <a:arcTo wR="f33" hR="f33" stAng="f309" swAng="f322"/>
                <a:lnTo>
                  <a:pt x="f231" y="f230"/>
                </a:lnTo>
                <a:lnTo>
                  <a:pt x="f286" y="f285"/>
                </a:lnTo>
                <a:lnTo>
                  <a:pt x="f233" y="f232"/>
                </a:lnTo>
                <a:close/>
              </a:path>
            </a:pathLst>
          </a:custGeom>
          <a:solidFill>
            <a:srgbClr val="E20026">
              <a:alpha val="65000"/>
            </a:srgbClr>
          </a:solidFill>
          <a:ln w="0">
            <a:solidFill>
              <a:srgbClr val="808080"/>
            </a:solidFill>
            <a:prstDash val="solid"/>
          </a:ln>
        </p:spPr>
        <p:txBody>
          <a:bodyPr vert="horz" wrap="none" lIns="0" tIns="0" rIns="0" bIns="0"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7" name="Rogner un rectangle avec un coin diagonal 6"/>
          <p:cNvSpPr/>
          <p:nvPr/>
        </p:nvSpPr>
        <p:spPr>
          <a:xfrm>
            <a:off x="5112320" y="5652045"/>
            <a:ext cx="3456384" cy="1691606"/>
          </a:xfrm>
          <a:prstGeom prst="snip2DiagRect">
            <a:avLst/>
          </a:prstGeom>
          <a:solidFill>
            <a:srgbClr val="8CB1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Virage 8"/>
          <p:cNvSpPr/>
          <p:nvPr/>
        </p:nvSpPr>
        <p:spPr>
          <a:xfrm flipV="1">
            <a:off x="3456136" y="5652045"/>
            <a:ext cx="1656184" cy="792088"/>
          </a:xfrm>
          <a:prstGeom prst="bentArrow">
            <a:avLst>
              <a:gd name="adj1" fmla="val 24426"/>
              <a:gd name="adj2" fmla="val 25000"/>
              <a:gd name="adj3" fmla="val 16385"/>
              <a:gd name="adj4" fmla="val 47196"/>
            </a:avLst>
          </a:prstGeom>
          <a:solidFill>
            <a:srgbClr val="8CB1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5112320" y="5652045"/>
            <a:ext cx="3456384" cy="1569660"/>
          </a:xfrm>
          <a:prstGeom prst="rect">
            <a:avLst/>
          </a:prstGeom>
          <a:noFill/>
        </p:spPr>
        <p:txBody>
          <a:bodyPr wrap="square" rtlCol="0">
            <a:spAutoFit/>
          </a:bodyPr>
          <a:lstStyle/>
          <a:p>
            <a:r>
              <a:rPr lang="fr-FR" sz="1600" b="1" dirty="0" smtClean="0">
                <a:latin typeface="Congress" pitchFamily="2" charset="0"/>
              </a:rPr>
              <a:t>2012</a:t>
            </a:r>
            <a:r>
              <a:rPr lang="fr-FR" sz="1600" dirty="0" smtClean="0">
                <a:latin typeface="Congress" pitchFamily="2" charset="0"/>
              </a:rPr>
              <a:t>: Volonté des agriculteurs de bénéficier de l’accompagnement de généticiens et d’étendre la démarche à une échelle régionale</a:t>
            </a:r>
          </a:p>
          <a:p>
            <a:r>
              <a:rPr lang="fr-FR" sz="1600" dirty="0" smtClean="0">
                <a:latin typeface="Congress" pitchFamily="2" charset="0"/>
                <a:sym typeface="Wingdings" pitchFamily="2" charset="2"/>
              </a:rPr>
              <a:t> Prise de contact avec les deux centres INRA</a:t>
            </a:r>
            <a:endParaRPr lang="fr-FR" sz="1600" dirty="0">
              <a:latin typeface="Congress" pitchFamily="2"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Sous-titre 1"/>
          <p:cNvSpPr txBox="1">
            <a:spLocks noGrp="1"/>
          </p:cNvSpPr>
          <p:nvPr>
            <p:ph type="subTitle" idx="4294967295"/>
          </p:nvPr>
        </p:nvSpPr>
        <p:spPr>
          <a:xfrm>
            <a:off x="359999" y="359999"/>
            <a:ext cx="9359999" cy="6839995"/>
          </a:xfrm>
        </p:spPr>
        <p:txBody>
          <a:bodyPr/>
          <a:lstStyle/>
          <a:p>
            <a:pPr marL="0" lvl="0" indent="0" algn="ctr">
              <a:spcAft>
                <a:spcPts val="565"/>
              </a:spcAft>
              <a:buNone/>
            </a:pPr>
            <a:r>
              <a:rPr lang="fr-FR" sz="2400" dirty="0">
                <a:solidFill>
                  <a:srgbClr val="4066AA"/>
                </a:solidFill>
                <a:latin typeface="CongressEF-ExtraBold" pitchFamily="50"/>
                <a:cs typeface="Arial" pitchFamily="34"/>
              </a:rPr>
              <a:t>Objectif du projet :</a:t>
            </a: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r>
              <a:rPr lang="fr-FR" sz="1800" dirty="0">
                <a:latin typeface="CongressMed" pitchFamily="50"/>
                <a:cs typeface="Arial" pitchFamily="34"/>
              </a:rPr>
              <a:t>Accompagner les agriculteurs et les forestiers volontaires dans la mise en place d'une démarche pérenne de sélection participative :</a:t>
            </a:r>
          </a:p>
          <a:p>
            <a:pPr marL="0" lvl="0" indent="0" algn="just">
              <a:spcAft>
                <a:spcPts val="565"/>
              </a:spcAft>
              <a:buNone/>
            </a:pPr>
            <a:endParaRPr lang="fr-FR" sz="1800" dirty="0">
              <a:latin typeface="CongressMed" pitchFamily="50"/>
              <a:cs typeface="Arial" pitchFamily="34"/>
            </a:endParaRPr>
          </a:p>
          <a:p>
            <a:pPr marL="0" lvl="0" indent="0" algn="just">
              <a:spcAft>
                <a:spcPts val="565"/>
              </a:spcAft>
              <a:buNone/>
            </a:pPr>
            <a:r>
              <a:rPr lang="fr-FR" sz="1800" dirty="0">
                <a:latin typeface="CongressMed" pitchFamily="50"/>
                <a:cs typeface="Arial" pitchFamily="34"/>
              </a:rPr>
              <a:t>-de variétés de blé, maïs, tournesol adaptées des systèmes culturaux </a:t>
            </a:r>
            <a:r>
              <a:rPr lang="fr-FR" sz="1800" dirty="0" err="1">
                <a:latin typeface="CongressMed" pitchFamily="50"/>
                <a:cs typeface="Arial" pitchFamily="34"/>
              </a:rPr>
              <a:t>agroécologiques</a:t>
            </a:r>
            <a:endParaRPr lang="fr-FR" sz="1800" dirty="0">
              <a:latin typeface="CongressMed" pitchFamily="50"/>
              <a:cs typeface="Arial" pitchFamily="34"/>
            </a:endParaRPr>
          </a:p>
          <a:p>
            <a:pPr marL="0" lvl="0" indent="0" algn="just">
              <a:spcAft>
                <a:spcPts val="565"/>
              </a:spcAft>
              <a:buNone/>
            </a:pPr>
            <a:r>
              <a:rPr lang="fr-FR" sz="1800" dirty="0">
                <a:latin typeface="CongressMed" pitchFamily="50"/>
                <a:cs typeface="Arial" pitchFamily="34"/>
              </a:rPr>
              <a:t>→ semis sous-couverts</a:t>
            </a:r>
          </a:p>
          <a:p>
            <a:pPr marL="0" lvl="0" indent="0" algn="just">
              <a:spcAft>
                <a:spcPts val="565"/>
              </a:spcAft>
              <a:buNone/>
            </a:pPr>
            <a:r>
              <a:rPr lang="fr-FR" sz="1800" dirty="0">
                <a:latin typeface="CongressMed" pitchFamily="50"/>
                <a:cs typeface="Arial" pitchFamily="34"/>
              </a:rPr>
              <a:t>→ sans irrigation</a:t>
            </a:r>
          </a:p>
          <a:p>
            <a:pPr marL="0" lvl="0" indent="0" algn="just">
              <a:spcAft>
                <a:spcPts val="565"/>
              </a:spcAft>
              <a:buNone/>
            </a:pPr>
            <a:r>
              <a:rPr lang="fr-FR" sz="1800" dirty="0">
                <a:latin typeface="CongressMed" pitchFamily="50"/>
                <a:cs typeface="Arial" pitchFamily="34"/>
              </a:rPr>
              <a:t>→ plantation à l'ombrage des arbres</a:t>
            </a:r>
          </a:p>
          <a:p>
            <a:pPr marL="0" lvl="0" indent="0" algn="just">
              <a:spcAft>
                <a:spcPts val="565"/>
              </a:spcAft>
              <a:buNone/>
            </a:pPr>
            <a:endParaRPr lang="fr-FR" sz="1800" dirty="0">
              <a:latin typeface="CongressMed" pitchFamily="50"/>
              <a:cs typeface="Arial" pitchFamily="34"/>
            </a:endParaRPr>
          </a:p>
          <a:p>
            <a:pPr marL="0" lvl="0" indent="0" algn="just">
              <a:spcAft>
                <a:spcPts val="565"/>
              </a:spcAft>
              <a:buNone/>
            </a:pPr>
            <a:r>
              <a:rPr lang="fr-FR" sz="1800" dirty="0">
                <a:latin typeface="CongressMed" pitchFamily="50"/>
                <a:cs typeface="Arial" pitchFamily="34"/>
              </a:rPr>
              <a:t>-de variétés d'arbres feuillus adaptées à l'agroforesterie</a:t>
            </a: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lvl="8" algn="l" rtl="0" hangingPunct="0">
              <a:lnSpc>
                <a:spcPct val="150000"/>
              </a:lnSpc>
            </a:pPr>
            <a:endParaRPr lang="fr-FR" kern="1200" dirty="0">
              <a:solidFill>
                <a:srgbClr val="000000"/>
              </a:solidFill>
              <a:latin typeface="Congress" pitchFamily="18"/>
              <a:ea typeface="Microsoft YaHei" pitchFamily="2"/>
              <a:cs typeface="Arial" pitchFamily="34"/>
            </a:endParaRPr>
          </a:p>
          <a:p>
            <a:pPr marL="0" lvl="0" indent="0" algn="l">
              <a:lnSpc>
                <a:spcPct val="150000"/>
              </a:lnSpc>
              <a:spcAft>
                <a:spcPts val="0"/>
              </a:spcAft>
              <a:buNone/>
            </a:pPr>
            <a:endParaRPr lang="fr-FR" sz="1800" dirty="0">
              <a:latin typeface="Congress" pitchFamily="18"/>
              <a:cs typeface="Arial" pitchFamily="34"/>
            </a:endParaRPr>
          </a:p>
          <a:p>
            <a:pPr marL="0" lvl="0" indent="0" algn="l">
              <a:lnSpc>
                <a:spcPct val="150000"/>
              </a:lnSpc>
              <a:spcAft>
                <a:spcPts val="0"/>
              </a:spcAft>
              <a:buNone/>
            </a:pPr>
            <a:endParaRPr lang="fr-FR" sz="1800" dirty="0">
              <a:latin typeface="Congress" pitchFamily="18"/>
              <a:cs typeface="Arial" pitchFamily="34"/>
            </a:endParaRPr>
          </a:p>
          <a:p>
            <a:pPr marL="0" lvl="0" indent="0" algn="l">
              <a:lnSpc>
                <a:spcPct val="150000"/>
              </a:lnSpc>
              <a:spcAft>
                <a:spcPts val="0"/>
              </a:spcAft>
              <a:buNone/>
            </a:pPr>
            <a:endParaRPr lang="fr-FR" sz="1800" dirty="0">
              <a:latin typeface="Congress" pitchFamily="18"/>
              <a:cs typeface="Arial" pitchFamily="34"/>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Sous-titre 1"/>
          <p:cNvSpPr txBox="1">
            <a:spLocks noGrp="1"/>
          </p:cNvSpPr>
          <p:nvPr>
            <p:ph type="subTitle" idx="4294967295"/>
          </p:nvPr>
        </p:nvSpPr>
        <p:spPr>
          <a:xfrm>
            <a:off x="359999" y="359999"/>
            <a:ext cx="9359999" cy="6839995"/>
          </a:xfrm>
        </p:spPr>
        <p:txBody>
          <a:bodyPr/>
          <a:lstStyle/>
          <a:p>
            <a:pPr marL="0" lvl="0" indent="0" algn="ctr">
              <a:spcAft>
                <a:spcPts val="565"/>
              </a:spcAft>
              <a:buNone/>
            </a:pPr>
            <a:r>
              <a:rPr lang="fr-FR" sz="2400" dirty="0">
                <a:solidFill>
                  <a:srgbClr val="4066AA"/>
                </a:solidFill>
                <a:latin typeface="CongressEF-ExtraBold" pitchFamily="50"/>
                <a:cs typeface="Arial" pitchFamily="34"/>
              </a:rPr>
              <a:t>Volets du plan d’actions du projet :</a:t>
            </a:r>
          </a:p>
          <a:p>
            <a:pPr marL="0" lvl="0" indent="0" algn="l">
              <a:spcAft>
                <a:spcPts val="565"/>
              </a:spcAft>
              <a:buNone/>
            </a:pPr>
            <a:endParaRPr lang="fr-FR" sz="2400" u="sng" dirty="0">
              <a:solidFill>
                <a:srgbClr val="4066AA"/>
              </a:solidFill>
              <a:latin typeface="CongressEF-ExtraBold" pitchFamily="50"/>
              <a:cs typeface="Arial" pitchFamily="34"/>
            </a:endParaRPr>
          </a:p>
          <a:p>
            <a:pPr marL="0" lvl="0" indent="0" algn="l">
              <a:spcAft>
                <a:spcPts val="565"/>
              </a:spcAft>
              <a:buNone/>
            </a:pPr>
            <a:endParaRPr lang="fr-FR" sz="2400" u="sng" dirty="0">
              <a:solidFill>
                <a:srgbClr val="4066AA"/>
              </a:solidFill>
              <a:latin typeface="CongressEF-ExtraBold" pitchFamily="50"/>
              <a:cs typeface="Arial" pitchFamily="34"/>
            </a:endParaRPr>
          </a:p>
          <a:p>
            <a:pPr marL="0" lvl="0" indent="0" algn="l">
              <a:spcAft>
                <a:spcPts val="565"/>
              </a:spcAft>
              <a:buNone/>
            </a:pPr>
            <a:r>
              <a:rPr lang="fr-FR" sz="1800" dirty="0" smtClean="0">
                <a:latin typeface="CongressMed" pitchFamily="50"/>
              </a:rPr>
              <a:t>Volet  Sensibilisation</a:t>
            </a:r>
            <a:r>
              <a:rPr lang="fr-FR" sz="1800" dirty="0">
                <a:latin typeface="CongressMed" pitchFamily="50"/>
              </a:rPr>
              <a:t>, création et entretien d'un réseau régional d'acteurs autour de la biodiversité cultivée </a:t>
            </a:r>
          </a:p>
          <a:p>
            <a:pPr marL="0" lvl="0" indent="0" algn="l">
              <a:spcAft>
                <a:spcPts val="565"/>
              </a:spcAft>
              <a:buNone/>
            </a:pPr>
            <a:endParaRPr lang="fr-FR" sz="1800" dirty="0">
              <a:latin typeface="CongressMed" pitchFamily="50"/>
            </a:endParaRPr>
          </a:p>
          <a:p>
            <a:pPr marL="0" lvl="0" indent="0" algn="l">
              <a:spcAft>
                <a:spcPts val="565"/>
              </a:spcAft>
              <a:buNone/>
            </a:pPr>
            <a:r>
              <a:rPr lang="fr-FR" sz="1800" dirty="0">
                <a:latin typeface="CongressMed" pitchFamily="50"/>
              </a:rPr>
              <a:t>Volet </a:t>
            </a:r>
            <a:r>
              <a:rPr lang="fr-FR" sz="1800" dirty="0" smtClean="0">
                <a:latin typeface="CongressMed" pitchFamily="50"/>
              </a:rPr>
              <a:t> Mise </a:t>
            </a:r>
            <a:r>
              <a:rPr lang="fr-FR" sz="1800" dirty="0">
                <a:latin typeface="CongressMed" pitchFamily="50"/>
              </a:rPr>
              <a:t>en place de protocoles de sélection participative et suivis des expérimentations </a:t>
            </a:r>
          </a:p>
          <a:p>
            <a:pPr marL="0" lvl="0" indent="0" algn="just">
              <a:buNone/>
            </a:pPr>
            <a:endParaRPr lang="fr-FR" sz="1800" dirty="0">
              <a:latin typeface="CongressMed" pitchFamily="50"/>
            </a:endParaRPr>
          </a:p>
          <a:p>
            <a:pPr marL="0" lvl="0" indent="0" algn="just">
              <a:buNone/>
            </a:pPr>
            <a:r>
              <a:rPr lang="fr-FR" sz="1800" dirty="0">
                <a:latin typeface="CongressMed" pitchFamily="50"/>
              </a:rPr>
              <a:t>Volet </a:t>
            </a:r>
            <a:r>
              <a:rPr lang="fr-FR" sz="1800" dirty="0" smtClean="0">
                <a:latin typeface="CongressMed" pitchFamily="50"/>
              </a:rPr>
              <a:t> Gestion </a:t>
            </a:r>
            <a:r>
              <a:rPr lang="fr-FR" sz="1800" dirty="0">
                <a:latin typeface="CongressMed" pitchFamily="50"/>
              </a:rPr>
              <a:t>des créations variétales </a:t>
            </a:r>
          </a:p>
          <a:p>
            <a:pPr marL="0" lvl="0" indent="0" algn="just">
              <a:buNone/>
            </a:pPr>
            <a:endParaRPr lang="fr-FR" sz="1800" dirty="0">
              <a:latin typeface="CongressMed" pitchFamily="50"/>
            </a:endParaRPr>
          </a:p>
          <a:p>
            <a:pPr marL="0" lvl="0" indent="0" algn="just">
              <a:buNone/>
            </a:pPr>
            <a:r>
              <a:rPr lang="fr-FR" sz="1800" dirty="0">
                <a:latin typeface="CongressMed" pitchFamily="50"/>
              </a:rPr>
              <a:t>Volet </a:t>
            </a:r>
            <a:r>
              <a:rPr lang="fr-FR" sz="1800" dirty="0" smtClean="0">
                <a:latin typeface="CongressMed" pitchFamily="50"/>
              </a:rPr>
              <a:t> Gestion </a:t>
            </a:r>
            <a:r>
              <a:rPr lang="fr-FR" sz="1800" dirty="0">
                <a:latin typeface="CongressMed" pitchFamily="50"/>
              </a:rPr>
              <a:t>du projet</a:t>
            </a:r>
            <a:r>
              <a:rPr lang="fr-FR" sz="1800" b="1" dirty="0">
                <a:latin typeface="CongressMed" pitchFamily="50"/>
              </a:rPr>
              <a:t> </a:t>
            </a:r>
          </a:p>
          <a:p>
            <a:pPr marL="0" lvl="0" indent="0" algn="l">
              <a:buNone/>
            </a:pPr>
            <a:endParaRPr lang="fr-FR" sz="1600" dirty="0">
              <a:latin typeface="CongressMed" pitchFamily="50"/>
            </a:endParaRPr>
          </a:p>
          <a:p>
            <a:pPr lvl="0">
              <a:buNone/>
            </a:pPr>
            <a:r>
              <a:rPr lang="fr-FR" sz="1600" dirty="0">
                <a:latin typeface="CongressMed" pitchFamily="50"/>
              </a:rPr>
              <a:t> </a:t>
            </a: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Med" pitchFamily="50"/>
              <a:cs typeface="Arial" pitchFamily="34"/>
            </a:endParaRP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marL="0" lvl="0" indent="0" algn="just">
              <a:spcAft>
                <a:spcPts val="565"/>
              </a:spcAft>
              <a:buNone/>
            </a:pPr>
            <a:endParaRPr lang="fr-FR" sz="1800" dirty="0">
              <a:latin typeface="Congress" pitchFamily="18"/>
              <a:cs typeface="Arial" pitchFamily="34"/>
            </a:endParaRPr>
          </a:p>
          <a:p>
            <a:pPr lvl="8" algn="l" rtl="0" hangingPunct="0">
              <a:lnSpc>
                <a:spcPct val="150000"/>
              </a:lnSpc>
            </a:pPr>
            <a:endParaRPr lang="fr-FR" kern="1200" dirty="0">
              <a:solidFill>
                <a:srgbClr val="000000"/>
              </a:solidFill>
              <a:latin typeface="Congress" pitchFamily="18"/>
              <a:ea typeface="Microsoft YaHei" pitchFamily="2"/>
              <a:cs typeface="Arial" pitchFamily="34"/>
            </a:endParaRPr>
          </a:p>
          <a:p>
            <a:pPr marL="0" lvl="0" indent="0" algn="l">
              <a:lnSpc>
                <a:spcPct val="150000"/>
              </a:lnSpc>
              <a:spcAft>
                <a:spcPts val="0"/>
              </a:spcAft>
              <a:buNone/>
            </a:pPr>
            <a:endParaRPr lang="fr-FR" sz="1800" dirty="0">
              <a:latin typeface="Congress" pitchFamily="18"/>
              <a:cs typeface="Arial" pitchFamily="34"/>
            </a:endParaRPr>
          </a:p>
          <a:p>
            <a:pPr marL="0" lvl="0" indent="0" algn="l">
              <a:lnSpc>
                <a:spcPct val="150000"/>
              </a:lnSpc>
              <a:spcAft>
                <a:spcPts val="0"/>
              </a:spcAft>
              <a:buNone/>
            </a:pPr>
            <a:endParaRPr lang="fr-FR" sz="1800" dirty="0">
              <a:latin typeface="Congress" pitchFamily="18"/>
              <a:cs typeface="Arial" pitchFamily="34"/>
            </a:endParaRPr>
          </a:p>
          <a:p>
            <a:pPr marL="0" lvl="0" indent="0" algn="l">
              <a:lnSpc>
                <a:spcPct val="150000"/>
              </a:lnSpc>
              <a:spcAft>
                <a:spcPts val="0"/>
              </a:spcAft>
              <a:buNone/>
            </a:pPr>
            <a:endParaRPr lang="fr-FR" sz="1800" dirty="0">
              <a:latin typeface="Congress" pitchFamily="18"/>
              <a:cs typeface="Arial" pitchFamily="34"/>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514</Words>
  <Application>Microsoft Office PowerPoint</Application>
  <PresentationFormat>Personnalisé</PresentationFormat>
  <Paragraphs>277</Paragraphs>
  <Slides>12</Slides>
  <Notes>12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12</vt:i4>
      </vt:variant>
    </vt:vector>
  </HeadingPairs>
  <TitlesOfParts>
    <vt:vector size="26" baseType="lpstr">
      <vt:lpstr>Arial Unicode MS</vt:lpstr>
      <vt:lpstr>Microsoft YaHei</vt:lpstr>
      <vt:lpstr>Arial</vt:lpstr>
      <vt:lpstr>Calibri</vt:lpstr>
      <vt:lpstr>Congress</vt:lpstr>
      <vt:lpstr>CongressEF-ExtraBold</vt:lpstr>
      <vt:lpstr>CongressMed</vt:lpstr>
      <vt:lpstr>Mangal</vt:lpstr>
      <vt:lpstr>Spranq eco sans</vt:lpstr>
      <vt:lpstr>StarSymbol</vt:lpstr>
      <vt:lpstr>Tahoma</vt:lpstr>
      <vt:lpstr>Times New Roman</vt:lpstr>
      <vt:lpstr>Wingdings</vt:lpstr>
      <vt:lpstr>Standard</vt:lpstr>
      <vt:lpstr>Présentation PowerPoint</vt:lpstr>
      <vt:lpstr>Projet SPEAL - jeudi 05 décembre 2013</vt:lpstr>
      <vt:lpstr>Descriptif du projet SPEAL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Sophie Pro</dc:creator>
  <cp:lastModifiedBy>Brigitte</cp:lastModifiedBy>
  <cp:revision>171</cp:revision>
  <dcterms:created xsi:type="dcterms:W3CDTF">2013-02-07T16:58:56Z</dcterms:created>
  <dcterms:modified xsi:type="dcterms:W3CDTF">2016-01-29T14:14:50Z</dcterms:modified>
</cp:coreProperties>
</file>